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9" r:id="rId5"/>
    <p:sldId id="261" r:id="rId6"/>
    <p:sldId id="262" r:id="rId7"/>
    <p:sldId id="263" r:id="rId8"/>
    <p:sldId id="267" r:id="rId9"/>
    <p:sldId id="264" r:id="rId10"/>
    <p:sldId id="265" r:id="rId11"/>
    <p:sldId id="266" r:id="rId12"/>
    <p:sldId id="257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88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Średnia OECD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Arkusz1!$A$2:$A$6</c:f>
              <c:numCache>
                <c:formatCode>General</c:formatCode>
                <c:ptCount val="5"/>
                <c:pt idx="0">
                  <c:v>2000</c:v>
                </c:pt>
                <c:pt idx="1">
                  <c:v>2003</c:v>
                </c:pt>
                <c:pt idx="2">
                  <c:v>2006</c:v>
                </c:pt>
                <c:pt idx="3">
                  <c:v>2009</c:v>
                </c:pt>
                <c:pt idx="4">
                  <c:v>2012</c:v>
                </c:pt>
              </c:numCache>
            </c:numRef>
          </c:cat>
          <c:val>
            <c:numRef>
              <c:f>Arkusz1!$B$2:$B$6</c:f>
              <c:numCache>
                <c:formatCode>General</c:formatCode>
                <c:ptCount val="5"/>
                <c:pt idx="0">
                  <c:v>500</c:v>
                </c:pt>
                <c:pt idx="1">
                  <c:v>494</c:v>
                </c:pt>
                <c:pt idx="2">
                  <c:v>492</c:v>
                </c:pt>
                <c:pt idx="3">
                  <c:v>494</c:v>
                </c:pt>
                <c:pt idx="4">
                  <c:v>496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A0A-46D7-9BF5-7D677CA40784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Polska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8.0665298161887208E-2"/>
                  <c:y val="3.9874811929036656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0A-46D7-9BF5-7D677CA40784}"/>
                </c:ext>
              </c:extLst>
            </c:dLbl>
            <c:dLbl>
              <c:idx val="1"/>
              <c:layout>
                <c:manualLayout>
                  <c:x val="-6.5540554756533323E-2"/>
                  <c:y val="-7.1774661472265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0A-46D7-9BF5-7D677CA40784}"/>
                </c:ext>
              </c:extLst>
            </c:dLbl>
            <c:dLbl>
              <c:idx val="2"/>
              <c:layout>
                <c:manualLayout>
                  <c:x val="-3.7811858513384609E-2"/>
                  <c:y val="-6.7787494254259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0A-46D7-9BF5-7D677CA40784}"/>
                </c:ext>
              </c:extLst>
            </c:dLbl>
            <c:dLbl>
              <c:idx val="3"/>
              <c:layout>
                <c:manualLayout>
                  <c:x val="-5.5457392486297413E-2"/>
                  <c:y val="-7.1774661472265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A0A-46D7-9BF5-7D677CA40784}"/>
                </c:ext>
              </c:extLst>
            </c:dLbl>
            <c:dLbl>
              <c:idx val="4"/>
              <c:layout>
                <c:manualLayout>
                  <c:x val="-4.2853439648502564E-2"/>
                  <c:y val="-6.77871802793623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2000" b="1">
                      <a:solidFill>
                        <a:srgbClr val="00B05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0A-46D7-9BF5-7D677CA40784}"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Arkusz1!$A$2:$A$6</c:f>
              <c:numCache>
                <c:formatCode>General</c:formatCode>
                <c:ptCount val="5"/>
                <c:pt idx="0">
                  <c:v>2000</c:v>
                </c:pt>
                <c:pt idx="1">
                  <c:v>2003</c:v>
                </c:pt>
                <c:pt idx="2">
                  <c:v>2006</c:v>
                </c:pt>
                <c:pt idx="3">
                  <c:v>2009</c:v>
                </c:pt>
                <c:pt idx="4">
                  <c:v>2012</c:v>
                </c:pt>
              </c:numCache>
            </c:numRef>
          </c:cat>
          <c:val>
            <c:numRef>
              <c:f>Arkusz1!$C$2:$C$6</c:f>
              <c:numCache>
                <c:formatCode>General</c:formatCode>
                <c:ptCount val="5"/>
                <c:pt idx="0">
                  <c:v>479</c:v>
                </c:pt>
                <c:pt idx="1">
                  <c:v>497</c:v>
                </c:pt>
                <c:pt idx="2">
                  <c:v>508</c:v>
                </c:pt>
                <c:pt idx="3">
                  <c:v>500</c:v>
                </c:pt>
                <c:pt idx="4">
                  <c:v>518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CA0A-46D7-9BF5-7D677CA40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932416"/>
        <c:axId val="139933952"/>
      </c:lineChart>
      <c:catAx>
        <c:axId val="13993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9933952"/>
        <c:crosses val="autoZero"/>
        <c:auto val="1"/>
        <c:lblAlgn val="ctr"/>
        <c:lblOffset val="100"/>
        <c:noMultiLvlLbl val="0"/>
      </c:catAx>
      <c:valAx>
        <c:axId val="139933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sz="1050" b="0" dirty="0"/>
                  <a:t>Punkty na skali PISA</a:t>
                </a:r>
              </a:p>
            </c:rich>
          </c:tx>
          <c:layout>
            <c:manualLayout>
              <c:xMode val="edge"/>
              <c:yMode val="edge"/>
              <c:x val="1.0083162270235896E-2"/>
              <c:y val="0.235389492139324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99324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Średnia OECD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Arkusz1!$A$2:$A$5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2006</c:v>
                </c:pt>
                <c:pt idx="2">
                  <c:v>2009</c:v>
                </c:pt>
                <c:pt idx="3">
                  <c:v>2012</c:v>
                </c:pt>
              </c:numCache>
            </c:numRef>
          </c:cat>
          <c:val>
            <c:numRef>
              <c:f>Arkusz1!$B$2:$B$5</c:f>
              <c:numCache>
                <c:formatCode>General</c:formatCode>
                <c:ptCount val="4"/>
                <c:pt idx="0">
                  <c:v>500</c:v>
                </c:pt>
                <c:pt idx="1">
                  <c:v>498</c:v>
                </c:pt>
                <c:pt idx="2">
                  <c:v>496</c:v>
                </c:pt>
                <c:pt idx="3">
                  <c:v>494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630-4AC2-9715-4AB398A13499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Polska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6.806134532409229E-2"/>
                  <c:y val="3.9874497954139582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30-4AC2-9715-4AB398A13499}"/>
                </c:ext>
              </c:extLst>
            </c:dLbl>
            <c:dLbl>
              <c:idx val="1"/>
              <c:layout>
                <c:manualLayout>
                  <c:x val="-5.5457392486297379E-2"/>
                  <c:y val="5.9812217893554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30-4AC2-9715-4AB398A13499}"/>
                </c:ext>
              </c:extLst>
            </c:dLbl>
            <c:dLbl>
              <c:idx val="2"/>
              <c:layout>
                <c:manualLayout>
                  <c:x val="-4.0332649080943597E-2"/>
                  <c:y val="3.9874811929036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30-4AC2-9715-4AB398A13499}"/>
                </c:ext>
              </c:extLst>
            </c:dLbl>
            <c:dLbl>
              <c:idx val="3"/>
              <c:layout>
                <c:manualLayout>
                  <c:x val="-7.5623717026769227E-3"/>
                  <c:y val="-2.7912368350325682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B05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30-4AC2-9715-4AB398A134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2006</c:v>
                </c:pt>
                <c:pt idx="2">
                  <c:v>2009</c:v>
                </c:pt>
                <c:pt idx="3">
                  <c:v>2012</c:v>
                </c:pt>
              </c:numCache>
            </c:numRef>
          </c:cat>
          <c:val>
            <c:numRef>
              <c:f>Arkusz1!$C$2:$C$5</c:f>
              <c:numCache>
                <c:formatCode>General</c:formatCode>
                <c:ptCount val="4"/>
                <c:pt idx="0">
                  <c:v>490</c:v>
                </c:pt>
                <c:pt idx="1">
                  <c:v>495</c:v>
                </c:pt>
                <c:pt idx="2">
                  <c:v>495</c:v>
                </c:pt>
                <c:pt idx="3">
                  <c:v>518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C630-4AC2-9715-4AB398A13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298496"/>
        <c:axId val="182300032"/>
      </c:lineChart>
      <c:catAx>
        <c:axId val="18229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82300032"/>
        <c:crosses val="autoZero"/>
        <c:auto val="1"/>
        <c:lblAlgn val="ctr"/>
        <c:lblOffset val="100"/>
        <c:noMultiLvlLbl val="0"/>
      </c:catAx>
      <c:valAx>
        <c:axId val="1823000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sz="1050" b="0" dirty="0"/>
                  <a:t>Punkty na skali PISA</a:t>
                </a:r>
              </a:p>
            </c:rich>
          </c:tx>
          <c:layout>
            <c:manualLayout>
              <c:xMode val="edge"/>
              <c:yMode val="edge"/>
              <c:x val="1.0083162270235896E-2"/>
              <c:y val="0.235389492139324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822984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Średnia OECD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2009</c:v>
                </c:pt>
                <c:pt idx="2">
                  <c:v>2012</c:v>
                </c:pt>
              </c:numCache>
            </c:numRef>
          </c:cat>
          <c:val>
            <c:numRef>
              <c:f>Arkusz1!$B$2:$B$4</c:f>
              <c:numCache>
                <c:formatCode>General</c:formatCode>
                <c:ptCount val="3"/>
                <c:pt idx="0">
                  <c:v>500</c:v>
                </c:pt>
                <c:pt idx="1">
                  <c:v>501</c:v>
                </c:pt>
                <c:pt idx="2">
                  <c:v>501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F01-49FF-B0D4-D35A07816A2D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Polska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5374230216061524E-2"/>
                  <c:y val="5.5824736700651315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01-49FF-B0D4-D35A07816A2D}"/>
                </c:ext>
              </c:extLst>
            </c:dLbl>
            <c:dLbl>
              <c:idx val="1"/>
              <c:layout>
                <c:manualLayout>
                  <c:x val="-7.8144507594328186E-2"/>
                  <c:y val="-5.1837255507747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01-49FF-B0D4-D35A07816A2D}"/>
                </c:ext>
              </c:extLst>
            </c:dLbl>
            <c:dLbl>
              <c:idx val="2"/>
              <c:layout>
                <c:manualLayout>
                  <c:x val="0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B050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01-49FF-B0D4-D35A07816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2009</c:v>
                </c:pt>
                <c:pt idx="2">
                  <c:v>2012</c:v>
                </c:pt>
              </c:numCache>
            </c:numRef>
          </c:cat>
          <c:val>
            <c:numRef>
              <c:f>Arkusz1!$C$2:$C$4</c:f>
              <c:numCache>
                <c:formatCode>General</c:formatCode>
                <c:ptCount val="3"/>
                <c:pt idx="0">
                  <c:v>498</c:v>
                </c:pt>
                <c:pt idx="1">
                  <c:v>508</c:v>
                </c:pt>
                <c:pt idx="2">
                  <c:v>526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F01-49FF-B0D4-D35A07816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1996160"/>
        <c:axId val="182006144"/>
      </c:lineChart>
      <c:catAx>
        <c:axId val="181996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82006144"/>
        <c:crosses val="autoZero"/>
        <c:auto val="1"/>
        <c:lblAlgn val="ctr"/>
        <c:lblOffset val="100"/>
        <c:noMultiLvlLbl val="0"/>
      </c:catAx>
      <c:valAx>
        <c:axId val="1820061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sz="1050" b="0" dirty="0"/>
                  <a:t>Punkty</a:t>
                </a:r>
                <a:r>
                  <a:rPr lang="pl-PL" sz="1050" b="0" baseline="0" dirty="0"/>
                  <a:t> na skali PISA</a:t>
                </a:r>
                <a:endParaRPr lang="pl-PL" sz="1050" b="0" dirty="0"/>
              </a:p>
            </c:rich>
          </c:tx>
          <c:layout>
            <c:manualLayout>
              <c:xMode val="edge"/>
              <c:yMode val="edge"/>
              <c:x val="1.0083162270235896E-2"/>
              <c:y val="0.235389492139324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819961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8D736-DFDC-453D-9F34-02A9978D7056}" type="datetimeFigureOut">
              <a:rPr lang="pl-PL" smtClean="0"/>
              <a:t>2016-11-03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B5E06-D872-4068-B0CC-E3FD97E693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121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D676A194-6593-4402-A6D2-B7771BDB326E}" type="slidenum">
              <a:rPr lang="pl-PL" altLang="pl-PL" sz="1200" b="0">
                <a:solidFill>
                  <a:schemeClr val="tx1"/>
                </a:solidFill>
                <a:latin typeface="Times New Roman" panose="02020603050405020304" pitchFamily="18" charset="0"/>
              </a:rPr>
              <a:pPr algn="r"/>
              <a:t>2</a:t>
            </a:fld>
            <a:endParaRPr lang="pl-PL" altLang="pl-PL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9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20454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Symbol zastępczy obrazu slajd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1843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291844" name="Symbol zastępczy numeru slajdu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4F4196AF-9912-4A8F-89D1-A6EEAC86B6CC}" type="slidenum">
              <a:rPr lang="pl-PL" altLang="pl-PL" sz="1200" b="0">
                <a:solidFill>
                  <a:schemeClr val="tx1"/>
                </a:solidFill>
                <a:latin typeface="Times New Roman" panose="02020603050405020304" pitchFamily="18" charset="0"/>
              </a:rPr>
              <a:pPr algn="r"/>
              <a:t>3</a:t>
            </a:fld>
            <a:endParaRPr lang="pl-PL" altLang="pl-PL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80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4785-C6CC-4264-968D-DFD377326535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36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4785-C6CC-4264-968D-DFD377326535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548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C4785-C6CC-4264-968D-DFD377326535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483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5AD97-81BF-4CBC-8DD1-7EB36B590CFF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6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DF8FE-5A91-4291-A74C-75B07BE7E467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123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11C2F-9E63-42E5-ACBC-25A5312506DA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173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ABEE-8B78-4DAF-9CC0-3DB34ED33C33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02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A6C5-3C71-4C85-B0E0-7F55B1797695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40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37FE-CD71-4D77-B5B9-370C243B1F8A}" type="datetime1">
              <a:rPr lang="pl-PL" smtClean="0"/>
              <a:t>2016-11-03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202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5E92-BBA1-4E50-B82C-0E4410828ECD}" type="datetime1">
              <a:rPr lang="pl-PL" smtClean="0"/>
              <a:t>2016-11-03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048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02628-AF35-4108-BC3D-D20D60D46923}" type="datetime1">
              <a:rPr lang="pl-PL" smtClean="0"/>
              <a:t>2016-11-03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352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3726-DFE8-4A5E-B1F4-69BD4A1CE439}" type="datetime1">
              <a:rPr lang="pl-PL" smtClean="0"/>
              <a:t>2016-11-03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794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9967-24AA-42DC-BF7B-C4433EB513B8}" type="datetime1">
              <a:rPr lang="pl-PL" smtClean="0"/>
              <a:t>2016-11-03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97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F6AD-7C8E-408E-BAA4-3087B6AD879D}" type="datetime1">
              <a:rPr lang="pl-PL" smtClean="0"/>
              <a:t>2016-11-03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499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1A261-A56B-4775-A155-BFDEF8F1AE7C}" type="datetime1">
              <a:rPr lang="pl-PL" smtClean="0"/>
              <a:t>2016-11-03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414A0-AF48-46AA-B46D-7A0C4AA3C2E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479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Zmiany podstawy programowej – perspektywa 2009 roku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871110"/>
          </a:xfrm>
        </p:spPr>
        <p:txBody>
          <a:bodyPr>
            <a:normAutofit/>
          </a:bodyPr>
          <a:lstStyle/>
          <a:p>
            <a:endParaRPr lang="pl-PL" dirty="0"/>
          </a:p>
          <a:p>
            <a:r>
              <a:rPr lang="pl-PL" dirty="0"/>
              <a:t>Katarzyna Hall</a:t>
            </a:r>
          </a:p>
          <a:p>
            <a:endParaRPr lang="pl-PL" altLang="pl-PL" dirty="0"/>
          </a:p>
          <a:p>
            <a:r>
              <a:rPr lang="pl-PL" altLang="pl-PL" sz="1900" dirty="0"/>
              <a:t>(minister edukacji w pierwszym rządzie Donalda Tuska: 16.11.2007-18.11.2011) </a:t>
            </a:r>
            <a:endParaRPr lang="pl-PL" sz="1900" dirty="0"/>
          </a:p>
        </p:txBody>
      </p:sp>
      <p:sp>
        <p:nvSpPr>
          <p:cNvPr id="4" name="Prostokąt 3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26286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Czy tendencja wzrostowa będzie trwała?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/>
              <a:t>Dopiero najmłodsi Polacy mają podstawowe umiejętności na podobnym poziomie, jak ich rówieśnicy z innych krajów OECD.</a:t>
            </a:r>
          </a:p>
          <a:p>
            <a:r>
              <a:rPr lang="pl-PL" sz="2400" dirty="0"/>
              <a:t>Czy zawdzięczamy to właśnie zmianom wprowadzonym w podstawie programowej, w systemie egzaminacyjnym?</a:t>
            </a:r>
          </a:p>
          <a:p>
            <a:r>
              <a:rPr lang="pl-PL" sz="2400" dirty="0"/>
              <a:t>Czy utrzymamy tę tendencję wobec następnych, jeszcze młodszych roczników?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10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682211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Jakie mogą być zmiany programowe?</a:t>
            </a:r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452320"/>
              </p:ext>
            </p:extLst>
          </p:nvPr>
        </p:nvGraphicFramePr>
        <p:xfrm>
          <a:off x="742121" y="2199863"/>
          <a:ext cx="10611679" cy="3273287"/>
        </p:xfrm>
        <a:graphic>
          <a:graphicData uri="http://schemas.openxmlformats.org/drawingml/2006/table">
            <a:tbl>
              <a:tblPr firstRow="1" firstCol="1" bandRow="1"/>
              <a:tblGrid>
                <a:gridCol w="1249465">
                  <a:extLst>
                    <a:ext uri="{9D8B030D-6E8A-4147-A177-3AD203B41FA5}">
                      <a16:colId xmlns="" xmlns:a16="http://schemas.microsoft.com/office/drawing/2014/main" val="3619645052"/>
                    </a:ext>
                  </a:extLst>
                </a:gridCol>
                <a:gridCol w="545691">
                  <a:extLst>
                    <a:ext uri="{9D8B030D-6E8A-4147-A177-3AD203B41FA5}">
                      <a16:colId xmlns="" xmlns:a16="http://schemas.microsoft.com/office/drawing/2014/main" val="2718929724"/>
                    </a:ext>
                  </a:extLst>
                </a:gridCol>
                <a:gridCol w="652252">
                  <a:extLst>
                    <a:ext uri="{9D8B030D-6E8A-4147-A177-3AD203B41FA5}">
                      <a16:colId xmlns="" xmlns:a16="http://schemas.microsoft.com/office/drawing/2014/main" val="3503520086"/>
                    </a:ext>
                  </a:extLst>
                </a:gridCol>
                <a:gridCol w="649910">
                  <a:extLst>
                    <a:ext uri="{9D8B030D-6E8A-4147-A177-3AD203B41FA5}">
                      <a16:colId xmlns="" xmlns:a16="http://schemas.microsoft.com/office/drawing/2014/main" val="4069495189"/>
                    </a:ext>
                  </a:extLst>
                </a:gridCol>
                <a:gridCol w="649910">
                  <a:extLst>
                    <a:ext uri="{9D8B030D-6E8A-4147-A177-3AD203B41FA5}">
                      <a16:colId xmlns="" xmlns:a16="http://schemas.microsoft.com/office/drawing/2014/main" val="3526090284"/>
                    </a:ext>
                  </a:extLst>
                </a:gridCol>
                <a:gridCol w="651081">
                  <a:extLst>
                    <a:ext uri="{9D8B030D-6E8A-4147-A177-3AD203B41FA5}">
                      <a16:colId xmlns="" xmlns:a16="http://schemas.microsoft.com/office/drawing/2014/main" val="3074838935"/>
                    </a:ext>
                  </a:extLst>
                </a:gridCol>
                <a:gridCol w="651081">
                  <a:extLst>
                    <a:ext uri="{9D8B030D-6E8A-4147-A177-3AD203B41FA5}">
                      <a16:colId xmlns="" xmlns:a16="http://schemas.microsoft.com/office/drawing/2014/main" val="3139169575"/>
                    </a:ext>
                  </a:extLst>
                </a:gridCol>
                <a:gridCol w="651081">
                  <a:extLst>
                    <a:ext uri="{9D8B030D-6E8A-4147-A177-3AD203B41FA5}">
                      <a16:colId xmlns="" xmlns:a16="http://schemas.microsoft.com/office/drawing/2014/main" val="2480743057"/>
                    </a:ext>
                  </a:extLst>
                </a:gridCol>
                <a:gridCol w="635856">
                  <a:extLst>
                    <a:ext uri="{9D8B030D-6E8A-4147-A177-3AD203B41FA5}">
                      <a16:colId xmlns="" xmlns:a16="http://schemas.microsoft.com/office/drawing/2014/main" val="34708229"/>
                    </a:ext>
                  </a:extLst>
                </a:gridCol>
                <a:gridCol w="635856">
                  <a:extLst>
                    <a:ext uri="{9D8B030D-6E8A-4147-A177-3AD203B41FA5}">
                      <a16:colId xmlns="" xmlns:a16="http://schemas.microsoft.com/office/drawing/2014/main" val="1549954367"/>
                    </a:ext>
                  </a:extLst>
                </a:gridCol>
                <a:gridCol w="635856">
                  <a:extLst>
                    <a:ext uri="{9D8B030D-6E8A-4147-A177-3AD203B41FA5}">
                      <a16:colId xmlns="" xmlns:a16="http://schemas.microsoft.com/office/drawing/2014/main" val="3586717450"/>
                    </a:ext>
                  </a:extLst>
                </a:gridCol>
                <a:gridCol w="600728">
                  <a:extLst>
                    <a:ext uri="{9D8B030D-6E8A-4147-A177-3AD203B41FA5}">
                      <a16:colId xmlns="" xmlns:a16="http://schemas.microsoft.com/office/drawing/2014/main" val="3622824761"/>
                    </a:ext>
                  </a:extLst>
                </a:gridCol>
                <a:gridCol w="600728">
                  <a:extLst>
                    <a:ext uri="{9D8B030D-6E8A-4147-A177-3AD203B41FA5}">
                      <a16:colId xmlns="" xmlns:a16="http://schemas.microsoft.com/office/drawing/2014/main" val="874283964"/>
                    </a:ext>
                  </a:extLst>
                </a:gridCol>
                <a:gridCol w="600728">
                  <a:extLst>
                    <a:ext uri="{9D8B030D-6E8A-4147-A177-3AD203B41FA5}">
                      <a16:colId xmlns="" xmlns:a16="http://schemas.microsoft.com/office/drawing/2014/main" val="790799434"/>
                    </a:ext>
                  </a:extLst>
                </a:gridCol>
                <a:gridCol w="600728">
                  <a:extLst>
                    <a:ext uri="{9D8B030D-6E8A-4147-A177-3AD203B41FA5}">
                      <a16:colId xmlns="" xmlns:a16="http://schemas.microsoft.com/office/drawing/2014/main" val="2802685859"/>
                    </a:ext>
                  </a:extLst>
                </a:gridCol>
                <a:gridCol w="600728">
                  <a:extLst>
                    <a:ext uri="{9D8B030D-6E8A-4147-A177-3AD203B41FA5}">
                      <a16:colId xmlns="" xmlns:a16="http://schemas.microsoft.com/office/drawing/2014/main" val="3967533308"/>
                    </a:ext>
                  </a:extLst>
                </a:gridCol>
              </a:tblGrid>
              <a:tr h="3636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Wiek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29791032"/>
                  </a:ext>
                </a:extLst>
              </a:tr>
              <a:tr h="72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Struktura z PRL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52723123"/>
                  </a:ext>
                </a:extLst>
              </a:tr>
              <a:tr h="72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Założenia 1999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2150557"/>
                  </a:ext>
                </a:extLst>
              </a:tr>
              <a:tr h="72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Założenia 2009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4929736"/>
                  </a:ext>
                </a:extLst>
              </a:tr>
              <a:tr h="72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Założenia od 2017?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8SP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42068740"/>
                  </a:ext>
                </a:extLst>
              </a:tr>
            </a:tbl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11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03967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92419"/>
            <a:ext cx="10515600" cy="1325563"/>
          </a:xfrm>
        </p:spPr>
        <p:txBody>
          <a:bodyPr/>
          <a:lstStyle/>
          <a:p>
            <a:r>
              <a:rPr lang="pl-PL" dirty="0"/>
              <a:t>Istotne dla jakości edukacji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256" y="1417982"/>
            <a:ext cx="10969487" cy="5141843"/>
          </a:xfrm>
        </p:spPr>
        <p:txBody>
          <a:bodyPr>
            <a:normAutofit fontScale="77500" lnSpcReduction="20000"/>
          </a:bodyPr>
          <a:lstStyle/>
          <a:p>
            <a:r>
              <a:rPr lang="pl-PL" altLang="pl-PL" sz="3100" dirty="0"/>
              <a:t>Obowiązkowe przygotowanie przedszkolne dzieci 5-letnich, upowszechnienie edukacji przedszkolnej</a:t>
            </a:r>
          </a:p>
          <a:p>
            <a:r>
              <a:rPr lang="pl-PL" altLang="pl-PL" sz="3100" dirty="0"/>
              <a:t>Obniżenie o 3 lata wieku rozpoczynania nauki pierwszego oraz drugiego języka obcego</a:t>
            </a:r>
          </a:p>
          <a:p>
            <a:r>
              <a:rPr lang="pl-PL" altLang="pl-PL" sz="3100" dirty="0"/>
              <a:t>Korekta systemu egzaminów zewnętrznych, w tym wprowadzenie egzaminu z języka obcego na każdym etapie edukacyjnym oraz obowiązkowej matury z matematyki</a:t>
            </a:r>
          </a:p>
          <a:p>
            <a:r>
              <a:rPr lang="pl-PL" altLang="pl-PL" sz="3100" dirty="0"/>
              <a:t>Korekta podstawy programowej kształcenia ogólnego dająca znaczący wzrost wyników polskich uczniów w badaniach PISA</a:t>
            </a:r>
          </a:p>
          <a:p>
            <a:r>
              <a:rPr lang="pl-PL" altLang="pl-PL" sz="3100" dirty="0"/>
              <a:t>Indywidualne potrzeby edukacyjne uczniów lepiej zaspokajane dzięki obowiązkowi posiadania przez uczniów z orzeczoną niepełnosprawnością indywidualnych programów edukacyjno-terapeutycznych w każdym typie szkoły oraz obowiązkowi przeznaczania przez każdego nauczyciela dodatkowych godzin na zindywidualizowaną pomoc uczniom w rozwijaniu zdolności, odkrywaniu zainteresowań, przezwyciężaniu trudności</a:t>
            </a:r>
          </a:p>
          <a:p>
            <a:r>
              <a:rPr lang="pl-PL" altLang="pl-PL" sz="3100" dirty="0"/>
              <a:t>Znaczące podniesienie wynagrodzeń nauczycieli – średnio o około 50% w ciągu 4 lat</a:t>
            </a:r>
          </a:p>
          <a:p>
            <a:endParaRPr lang="pl-PL" alt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12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81422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EBFDE71A-97D3-4580-A464-1E8685B9A78F}" type="slidenum">
              <a:rPr lang="pl-PL" altLang="pl-PL"/>
              <a:pPr/>
              <a:t>2</a:t>
            </a:fld>
            <a:endParaRPr lang="pl-PL" altLang="pl-PL"/>
          </a:p>
        </p:txBody>
      </p:sp>
      <p:sp>
        <p:nvSpPr>
          <p:cNvPr id="288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19288" y="71053"/>
            <a:ext cx="8748712" cy="1143001"/>
          </a:xfrm>
        </p:spPr>
        <p:txBody>
          <a:bodyPr/>
          <a:lstStyle/>
          <a:p>
            <a:pPr eaLnBrk="1" hangingPunct="1"/>
            <a:r>
              <a:rPr lang="pl-PL" altLang="pl-PL" dirty="0"/>
              <a:t>Plan zmian rozpisany na lata szkolne</a:t>
            </a:r>
          </a:p>
        </p:txBody>
      </p:sp>
      <p:graphicFrame>
        <p:nvGraphicFramePr>
          <p:cNvPr id="288772" name="Group 4"/>
          <p:cNvGraphicFramePr>
            <a:graphicFrameLocks noGrp="1"/>
          </p:cNvGraphicFramePr>
          <p:nvPr>
            <p:ph idx="4294967295"/>
          </p:nvPr>
        </p:nvGraphicFramePr>
        <p:xfrm>
          <a:off x="1919288" y="1281114"/>
          <a:ext cx="8291512" cy="3877629"/>
        </p:xfrm>
        <a:graphic>
          <a:graphicData uri="http://schemas.openxmlformats.org/drawingml/2006/table">
            <a:tbl>
              <a:tblPr/>
              <a:tblGrid>
                <a:gridCol w="2016125">
                  <a:extLst>
                    <a:ext uri="{9D8B030D-6E8A-4147-A177-3AD203B41FA5}">
                      <a16:colId xmlns="" xmlns:a16="http://schemas.microsoft.com/office/drawing/2014/main" val="227975044"/>
                    </a:ext>
                  </a:extLst>
                </a:gridCol>
                <a:gridCol w="2089150">
                  <a:extLst>
                    <a:ext uri="{9D8B030D-6E8A-4147-A177-3AD203B41FA5}">
                      <a16:colId xmlns="" xmlns:a16="http://schemas.microsoft.com/office/drawing/2014/main" val="1567117612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1236488915"/>
                    </a:ext>
                  </a:extLst>
                </a:gridCol>
                <a:gridCol w="1150937">
                  <a:extLst>
                    <a:ext uri="{9D8B030D-6E8A-4147-A177-3AD203B41FA5}">
                      <a16:colId xmlns="" xmlns:a16="http://schemas.microsoft.com/office/drawing/2014/main" val="2019432947"/>
                    </a:ext>
                  </a:extLst>
                </a:gridCol>
                <a:gridCol w="1235075">
                  <a:extLst>
                    <a:ext uri="{9D8B030D-6E8A-4147-A177-3AD203B41FA5}">
                      <a16:colId xmlns="" xmlns:a16="http://schemas.microsoft.com/office/drawing/2014/main" val="834322897"/>
                    </a:ext>
                  </a:extLst>
                </a:gridCol>
              </a:tblGrid>
              <a:tr h="4556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Rok szkolny</a:t>
                      </a:r>
                      <a:endParaRPr kumimoji="0" lang="pl-PL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7817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Zreformowane nauczanie w klasach</a:t>
                      </a:r>
                      <a:endParaRPr kumimoji="0" lang="pl-PL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78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06702227"/>
                  </a:ext>
                </a:extLst>
              </a:tr>
              <a:tr h="4540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2009/2010</a:t>
                      </a:r>
                      <a:endParaRPr kumimoji="0" lang="pl-PL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 SP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 Gimnazjum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61429294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2010/2011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 SP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 Gimnazjum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60483025"/>
                  </a:ext>
                </a:extLst>
              </a:tr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2011/2012</a:t>
                      </a:r>
                      <a:endParaRPr kumimoji="0" lang="pl-PL" altLang="pl-PL" sz="1800" b="1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III SP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III Gimnazjum</a:t>
                      </a: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pl-PL" altLang="pl-P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egzamin gimnazjalny dostosowany do nowej podstawy programowej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AE84"/>
                        </a:gs>
                        <a:gs pos="50000">
                          <a:srgbClr val="FFCCB5"/>
                        </a:gs>
                        <a:gs pos="100000">
                          <a:srgbClr val="FFE5DB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7469142"/>
                  </a:ext>
                </a:extLst>
              </a:tr>
              <a:tr h="4556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2012/2013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IVSP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 L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 T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 ZSZ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1787636"/>
                  </a:ext>
                </a:extLst>
              </a:tr>
              <a:tr h="4540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2013/2014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 SP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 L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 T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 ZSZ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769563"/>
                  </a:ext>
                </a:extLst>
              </a:tr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2014/2015</a:t>
                      </a:r>
                      <a:endParaRPr kumimoji="0" lang="pl-PL" altLang="pl-PL" sz="1800" b="1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VI SP</a:t>
                      </a:r>
                      <a:r>
                        <a:rPr kumimoji="0" lang="pl-PL" altLang="pl-PL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pl-PL" altLang="pl-P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sprawdzian dostosowany do nowej podstawy programowej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AE84"/>
                        </a:gs>
                        <a:gs pos="50000">
                          <a:srgbClr val="FFCCB5"/>
                        </a:gs>
                        <a:gs pos="100000">
                          <a:srgbClr val="FFE5DB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III L</a:t>
                      </a: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pl-PL" altLang="pl-P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matura dostosowana do nowej podstawy programowej</a:t>
                      </a:r>
                      <a:endParaRPr kumimoji="0" lang="pl-PL" altLang="pl-PL" sz="1200" b="1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AE84"/>
                        </a:gs>
                        <a:gs pos="50000">
                          <a:srgbClr val="FFCCB5"/>
                        </a:gs>
                        <a:gs pos="100000">
                          <a:srgbClr val="FFE5DB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III T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III ZSZ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6489356"/>
                  </a:ext>
                </a:extLst>
              </a:tr>
              <a:tr h="442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2015/2016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altLang="pl-PL" sz="12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altLang="pl-PL" sz="20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IV T</a:t>
                      </a: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altLang="pl-PL" sz="1800" b="0" i="0" u="none" strike="noStrike" cap="none" normalizeH="0" baseline="0">
                        <a:ln>
                          <a:noFill/>
                        </a:ln>
                        <a:solidFill>
                          <a:srgbClr val="00305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7066329"/>
                  </a:ext>
                </a:extLst>
              </a:tr>
            </a:tbl>
          </a:graphicData>
        </a:graphic>
      </p:graphicFrame>
      <p:sp>
        <p:nvSpPr>
          <p:cNvPr id="288819" name="Text Box 56"/>
          <p:cNvSpPr txBox="1">
            <a:spLocks noChangeArrowheads="1"/>
          </p:cNvSpPr>
          <p:nvPr/>
        </p:nvSpPr>
        <p:spPr bwMode="auto">
          <a:xfrm>
            <a:off x="2711450" y="5445126"/>
            <a:ext cx="6769100" cy="561975"/>
          </a:xfrm>
          <a:prstGeom prst="rect">
            <a:avLst/>
          </a:prstGeom>
          <a:solidFill>
            <a:srgbClr val="0030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pl-PL" sz="1600" b="0"/>
              <a:t>SP – szkoła podstawowa, L – liceum, T – technikum, </a:t>
            </a:r>
          </a:p>
          <a:p>
            <a:pPr algn="ctr"/>
            <a:r>
              <a:rPr lang="pl-PL" altLang="pl-PL" sz="1600" b="0"/>
              <a:t>ZSZ – zasadnicza szkoła zawodowa</a:t>
            </a:r>
          </a:p>
        </p:txBody>
      </p:sp>
      <p:sp>
        <p:nvSpPr>
          <p:cNvPr id="7" name="Prostokąt 6"/>
          <p:cNvSpPr/>
          <p:nvPr/>
        </p:nvSpPr>
        <p:spPr>
          <a:xfrm>
            <a:off x="0" y="6516613"/>
            <a:ext cx="12228512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POMORSKA RADA OŚWIATOWA, 3.11.2016 r.</a:t>
            </a:r>
          </a:p>
        </p:txBody>
      </p:sp>
    </p:spTree>
    <p:extLst>
      <p:ext uri="{BB962C8B-B14F-4D97-AF65-F5344CB8AC3E}">
        <p14:creationId xmlns:p14="http://schemas.microsoft.com/office/powerpoint/2010/main" val="20942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CF0DD866-15CD-4E95-BEDA-FE899DCAAA42}" type="slidenum">
              <a:rPr lang="pl-PL" altLang="pl-PL"/>
              <a:pPr/>
              <a:t>3</a:t>
            </a:fld>
            <a:endParaRPr lang="pl-PL" altLang="pl-PL"/>
          </a:p>
        </p:txBody>
      </p:sp>
      <p:sp>
        <p:nvSpPr>
          <p:cNvPr id="290818" name="Rectangle 6"/>
          <p:cNvSpPr txBox="1">
            <a:spLocks noGrp="1" noChangeArrowheads="1"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l"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24D15F5-C565-4491-8FEA-C00BFF29EF87}" type="slidenum">
              <a:rPr lang="pl-PL" altLang="pl-PL" sz="1400" b="0">
                <a:solidFill>
                  <a:schemeClr val="tx1"/>
                </a:solidFill>
                <a:latin typeface="Times New Roman" panose="02020603050405020304" pitchFamily="18" charset="0"/>
              </a:rPr>
              <a:pPr algn="r"/>
              <a:t>3</a:t>
            </a:fld>
            <a:endParaRPr lang="pl-PL" altLang="pl-PL" sz="1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08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3388" y="46037"/>
            <a:ext cx="9650411" cy="1325563"/>
          </a:xfrm>
        </p:spPr>
        <p:txBody>
          <a:bodyPr>
            <a:normAutofit/>
          </a:bodyPr>
          <a:lstStyle/>
          <a:p>
            <a:pPr algn="ctr"/>
            <a:r>
              <a:rPr lang="pl-PL" altLang="pl-PL" sz="4200" dirty="0"/>
              <a:t>Zmiany – kwalifikacje zawodowe</a:t>
            </a:r>
          </a:p>
        </p:txBody>
      </p:sp>
      <p:graphicFrame>
        <p:nvGraphicFramePr>
          <p:cNvPr id="290821" name="Group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47399956"/>
              </p:ext>
            </p:extLst>
          </p:nvPr>
        </p:nvGraphicFramePr>
        <p:xfrm>
          <a:off x="1746737" y="1101968"/>
          <a:ext cx="8646992" cy="4707080"/>
        </p:xfrm>
        <a:graphic>
          <a:graphicData uri="http://schemas.openxmlformats.org/drawingml/2006/table">
            <a:tbl>
              <a:tblPr/>
              <a:tblGrid>
                <a:gridCol w="1715535">
                  <a:extLst>
                    <a:ext uri="{9D8B030D-6E8A-4147-A177-3AD203B41FA5}">
                      <a16:colId xmlns="" xmlns:a16="http://schemas.microsoft.com/office/drawing/2014/main" val="387594902"/>
                    </a:ext>
                  </a:extLst>
                </a:gridCol>
                <a:gridCol w="3358606">
                  <a:extLst>
                    <a:ext uri="{9D8B030D-6E8A-4147-A177-3AD203B41FA5}">
                      <a16:colId xmlns="" xmlns:a16="http://schemas.microsoft.com/office/drawing/2014/main" val="4071467508"/>
                    </a:ext>
                  </a:extLst>
                </a:gridCol>
                <a:gridCol w="3572851">
                  <a:extLst>
                    <a:ext uri="{9D8B030D-6E8A-4147-A177-3AD203B41FA5}">
                      <a16:colId xmlns="" xmlns:a16="http://schemas.microsoft.com/office/drawing/2014/main" val="2694069856"/>
                    </a:ext>
                  </a:extLst>
                </a:gridCol>
              </a:tblGrid>
              <a:tr h="7746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Rok szkolny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7000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Egzaminy potwierdzające kwalifikacje zawodowe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7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07339661"/>
                  </a:ext>
                </a:extLst>
              </a:tr>
              <a:tr h="5491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2011/2012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Egzaminy na dotychczasowych zasadach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3603714"/>
                  </a:ext>
                </a:extLst>
              </a:tr>
              <a:tr h="5606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2012/2013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Egzaminy na dotychczasowych zasadach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05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67987080"/>
                  </a:ext>
                </a:extLst>
              </a:tr>
              <a:tr h="5606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2013/2014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Egzaminy na dotychczasowych zasadach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05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7799998"/>
                  </a:ext>
                </a:extLst>
              </a:tr>
              <a:tr h="5606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2014/2015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Egzaminy na dotychczasowych zasadach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05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6599848"/>
                  </a:ext>
                </a:extLst>
              </a:tr>
              <a:tr h="5606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2015/2016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Egzaminy na dotychczasowych zasadach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05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42954195"/>
                  </a:ext>
                </a:extLst>
              </a:tr>
              <a:tr h="534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2016/2017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8881622"/>
                  </a:ext>
                </a:extLst>
              </a:tr>
              <a:tr h="5326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2017/2018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3737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05C"/>
                          </a:solidFill>
                          <a:effectLst/>
                          <a:latin typeface="Arial" panose="020B0604020202020204" pitchFamily="34" charset="0"/>
                        </a:rPr>
                        <a:t>Potwierdzanie wyodrębnionych kwalifikacji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7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8387856"/>
                  </a:ext>
                </a:extLst>
              </a:tr>
            </a:tbl>
          </a:graphicData>
        </a:graphic>
      </p:graphicFrame>
      <p:sp>
        <p:nvSpPr>
          <p:cNvPr id="2" name="Prostokąt 1"/>
          <p:cNvSpPr/>
          <p:nvPr/>
        </p:nvSpPr>
        <p:spPr>
          <a:xfrm>
            <a:off x="5973209" y="3244334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7" name="Prostokąt 6"/>
          <p:cNvSpPr/>
          <p:nvPr/>
        </p:nvSpPr>
        <p:spPr>
          <a:xfrm>
            <a:off x="0" y="6525580"/>
            <a:ext cx="12227169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70887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PISA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Badanie PISA (Program Międzynarodowej Oceny Umiejętności Uczniów) jest największym międzynarodowym badaniem umiejętności uczniów na świecie realizowanym co 3 lata od 2000 roku we wszystkich krajach OECD, a także w kilkudziesięciu krajach partnerskich.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4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" y="653233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73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3"/>
          <p:cNvSpPr txBox="1">
            <a:spLocks/>
          </p:cNvSpPr>
          <p:nvPr/>
        </p:nvSpPr>
        <p:spPr bwMode="auto">
          <a:xfrm>
            <a:off x="5653608" y="275167"/>
            <a:ext cx="476287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pl-PL" sz="4000" dirty="0">
                <a:latin typeface="Impact" pitchFamily="34" charset="0"/>
              </a:rPr>
              <a:t>Wyniki PISA 2012</a:t>
            </a:r>
          </a:p>
        </p:txBody>
      </p:sp>
      <p:graphicFrame>
        <p:nvGraphicFramePr>
          <p:cNvPr id="2" name="Wykres 1"/>
          <p:cNvGraphicFramePr/>
          <p:nvPr>
            <p:extLst/>
          </p:nvPr>
        </p:nvGraphicFramePr>
        <p:xfrm>
          <a:off x="5375920" y="2084851"/>
          <a:ext cx="5038102" cy="424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5447928" y="148340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Czytanie i interpretacja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775520" y="476673"/>
            <a:ext cx="3600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 Unii Europejskiej na I miejscu znalazła się grupa trzech krajów o nierozróżnialnych statystycznie wynikach: Finlandia, Irlandia i Polska.</a:t>
            </a:r>
          </a:p>
          <a:p>
            <a:endParaRPr lang="pl-PL" dirty="0"/>
          </a:p>
          <a:p>
            <a:r>
              <a:rPr lang="pl-PL" dirty="0"/>
              <a:t>Polscy uczniowie radzą sobie z wyszukiwaniem informacji, refleksją i oceną, natomiast więcej problemów mają z interpretacją tekstów. Osiągnęliśmy jednak wynik lepszy od średniego wyniku OECD o 22 punkty. </a:t>
            </a:r>
          </a:p>
          <a:p>
            <a:endParaRPr lang="pl-PL" dirty="0"/>
          </a:p>
          <a:p>
            <a:r>
              <a:rPr lang="pl-PL" dirty="0"/>
              <a:t>Nastąpiło zmniejszenie procenta najsłabszych uczniów – z 15% w 2009 roku do 10,6% w 2012 roku oraz wzrost procenta najlepszych – z 7,2% w 2009 roku do 10,2% w 2012 roku.</a:t>
            </a:r>
          </a:p>
        </p:txBody>
      </p:sp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640028632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3"/>
          <p:cNvSpPr txBox="1">
            <a:spLocks/>
          </p:cNvSpPr>
          <p:nvPr/>
        </p:nvSpPr>
        <p:spPr bwMode="auto">
          <a:xfrm>
            <a:off x="5653608" y="275167"/>
            <a:ext cx="476287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pl-PL" sz="4000" dirty="0">
                <a:latin typeface="Impact" pitchFamily="34" charset="0"/>
              </a:rPr>
              <a:t>Wyniki PISA 2012</a:t>
            </a:r>
          </a:p>
        </p:txBody>
      </p:sp>
      <p:graphicFrame>
        <p:nvGraphicFramePr>
          <p:cNvPr id="2" name="Wykres 1"/>
          <p:cNvGraphicFramePr/>
          <p:nvPr>
            <p:extLst/>
          </p:nvPr>
        </p:nvGraphicFramePr>
        <p:xfrm>
          <a:off x="5375920" y="2084851"/>
          <a:ext cx="5038102" cy="424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5447928" y="148340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Umiejętności matematyczne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799746" y="404664"/>
            <a:ext cx="350416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Najlepsi w Unii Europejskiej: Holandia, Estonia, Finlandia i Polska (wyniki nierozróżnialne statystycznie).</a:t>
            </a:r>
          </a:p>
          <a:p>
            <a:endParaRPr lang="pl-PL" dirty="0"/>
          </a:p>
          <a:p>
            <a:r>
              <a:rPr lang="pl-PL" dirty="0"/>
              <a:t>Polska jest jedynym krajem europejskim, który uzyskał tak znaczącą poprawę wyniku (23 punkty). Od 2003 roku zmniejszył się o połowę odsetek uczniów na najniższym poziomie umiejętności matematycznych (z 6,8% do 3,3%). </a:t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dirty="0"/>
              <a:t>Szczególnie znacząca poprawa wyników nastąpiła w zadaniach dotyczących rozumowania i argumentacji oraz użycia i tworzenia strategii. W 2006 roku wyniki były gorsze niż średnia OECD, w 2012 – okazaliśmy się lepsi od "średniaków" z krajów OECD.</a:t>
            </a:r>
          </a:p>
        </p:txBody>
      </p:sp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20524684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3"/>
          <p:cNvSpPr txBox="1">
            <a:spLocks/>
          </p:cNvSpPr>
          <p:nvPr/>
        </p:nvSpPr>
        <p:spPr bwMode="auto">
          <a:xfrm>
            <a:off x="5653608" y="275167"/>
            <a:ext cx="476287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pl-PL" sz="4000" dirty="0">
                <a:latin typeface="Impact" pitchFamily="34" charset="0"/>
              </a:rPr>
              <a:t>Wyniki PISA 2012</a:t>
            </a:r>
          </a:p>
        </p:txBody>
      </p:sp>
      <p:graphicFrame>
        <p:nvGraphicFramePr>
          <p:cNvPr id="2" name="Wykres 1"/>
          <p:cNvGraphicFramePr/>
          <p:nvPr>
            <p:extLst/>
          </p:nvPr>
        </p:nvGraphicFramePr>
        <p:xfrm>
          <a:off x="5375920" y="2084851"/>
          <a:ext cx="5038102" cy="424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5447928" y="148340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Rozumowanie w naukach przyrodniczych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870066" y="692697"/>
            <a:ext cx="34338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Osiągnęliśmy najszybsze tempo zmian w krajach rozwiniętych od 2006 roku. Uzyskaliśmy 25 punktów ponad średnią OECD i III miejsce w Unii Europejskiej. </a:t>
            </a:r>
          </a:p>
          <a:p>
            <a:endParaRPr lang="pl-PL" dirty="0"/>
          </a:p>
          <a:p>
            <a:r>
              <a:rPr lang="pl-PL" dirty="0"/>
              <a:t>Spadł odsetek młodzieży o najniższych kompetencjach. Na poziomie najniższym w 2006 roku było 17% badanych, w 2012 roku – 9%. </a:t>
            </a:r>
          </a:p>
          <a:p>
            <a:endParaRPr lang="pl-PL" dirty="0"/>
          </a:p>
          <a:p>
            <a:r>
              <a:rPr lang="pl-PL" dirty="0"/>
              <a:t>Wzrósł odsetek uczniów osiągających wyniki najwyższe - z 6,8% w 2006 roku do 10,8% w 2012 roku.</a:t>
            </a:r>
          </a:p>
        </p:txBody>
      </p:sp>
      <p:sp>
        <p:nvSpPr>
          <p:cNvPr id="6" name="Prostokąt 5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69476042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66091" y="139769"/>
            <a:ext cx="9788771" cy="1032539"/>
          </a:xfrm>
        </p:spPr>
        <p:txBody>
          <a:bodyPr>
            <a:noAutofit/>
          </a:bodyPr>
          <a:lstStyle/>
          <a:p>
            <a:r>
              <a:rPr lang="pl-PL" sz="3200" dirty="0"/>
              <a:t>Wyniki badań PISA a zmiany w polskim systemie edukacji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219936"/>
              </p:ext>
            </p:extLst>
          </p:nvPr>
        </p:nvGraphicFramePr>
        <p:xfrm>
          <a:off x="1488830" y="1404730"/>
          <a:ext cx="9523725" cy="5009324"/>
        </p:xfrm>
        <a:graphic>
          <a:graphicData uri="http://schemas.openxmlformats.org/drawingml/2006/table">
            <a:tbl>
              <a:tblPr firstRow="1" firstCol="1" bandRow="1"/>
              <a:tblGrid>
                <a:gridCol w="1545917">
                  <a:extLst>
                    <a:ext uri="{9D8B030D-6E8A-4147-A177-3AD203B41FA5}">
                      <a16:colId xmlns="" xmlns:a16="http://schemas.microsoft.com/office/drawing/2014/main" val="2172520291"/>
                    </a:ext>
                  </a:extLst>
                </a:gridCol>
                <a:gridCol w="4015409">
                  <a:extLst>
                    <a:ext uri="{9D8B030D-6E8A-4147-A177-3AD203B41FA5}">
                      <a16:colId xmlns="" xmlns:a16="http://schemas.microsoft.com/office/drawing/2014/main" val="3868932942"/>
                    </a:ext>
                  </a:extLst>
                </a:gridCol>
                <a:gridCol w="3962399">
                  <a:extLst>
                    <a:ext uri="{9D8B030D-6E8A-4147-A177-3AD203B41FA5}">
                      <a16:colId xmlns="" xmlns:a16="http://schemas.microsoft.com/office/drawing/2014/main" val="2875212794"/>
                    </a:ext>
                  </a:extLst>
                </a:gridCol>
              </a:tblGrid>
              <a:tr h="417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Badanie PISA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Kto brał udział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 z tego wynikło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70610015"/>
                  </a:ext>
                </a:extLst>
              </a:tr>
              <a:tr h="834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Ostatni rocznik po 8 klasie, w 1 klasie szkół ponadpodstawowych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Wyniki poniżej średniej OECD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8528730"/>
                  </a:ext>
                </a:extLst>
              </a:tr>
              <a:tr h="417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Drugi rocznik uczniów gimnazjum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Wyniki na poziomie średniej OECD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8956337"/>
                  </a:ext>
                </a:extLst>
              </a:tr>
              <a:tr h="417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Gimnazjaliści uczeni programami wprowadzonymi od 1999 roku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Utrzymanie obecności w grupie dobrych „średniaków”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894024"/>
                  </a:ext>
                </a:extLst>
              </a:tr>
              <a:tr h="417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4492492"/>
                  </a:ext>
                </a:extLst>
              </a:tr>
              <a:tr h="12523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Pierwszy rocznik, który uczył się według zmienionej od 2009 roku podstawy programowej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Mocno powyżej średniej OECD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165445"/>
                  </a:ext>
                </a:extLst>
              </a:tr>
              <a:tr h="834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Gimnazjaliści uczeni programami wprowadzonymi od 2009 roku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Czy utrzymamy pozycję w czołówce? (wyniki będą ogłoszone w grudniu)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24644102"/>
                  </a:ext>
                </a:extLst>
              </a:tr>
              <a:tr h="417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2018, 2021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???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???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1801118"/>
                  </a:ext>
                </a:extLst>
              </a:tr>
            </a:tbl>
          </a:graphicData>
        </a:graphic>
      </p:graphicFrame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8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02589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81200" y="100012"/>
            <a:ext cx="8363272" cy="1600796"/>
          </a:xfrm>
        </p:spPr>
        <p:txBody>
          <a:bodyPr>
            <a:normAutofit fontScale="90000"/>
          </a:bodyPr>
          <a:lstStyle/>
          <a:p>
            <a:r>
              <a:rPr lang="pl-PL" dirty="0"/>
              <a:t>Umiejętności Polaków - wyniki Międzynarodowego Badania Kompetencji Osób Dorosłych PIAAC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323" y="1700808"/>
            <a:ext cx="9612923" cy="49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14A0-AF48-46AA-B46D-7A0C4AA3C2E3}" type="slidenum">
              <a:rPr lang="pl-PL" smtClean="0"/>
              <a:t>9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0" y="6516613"/>
            <a:ext cx="12192000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POMORSKA RADA OŚWIATOWA, 3.11.2016 r.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85794130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922</Words>
  <Application>Microsoft Office PowerPoint</Application>
  <PresentationFormat>Niestandardowy</PresentationFormat>
  <Paragraphs>236</Paragraphs>
  <Slides>12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Motyw pakietu Office</vt:lpstr>
      <vt:lpstr>Zmiany podstawy programowej – perspektywa 2009 roku</vt:lpstr>
      <vt:lpstr>Plan zmian rozpisany na lata szkolne</vt:lpstr>
      <vt:lpstr>Zmiany – kwalifikacje zawodowe</vt:lpstr>
      <vt:lpstr>PISA</vt:lpstr>
      <vt:lpstr>Prezentacja programu PowerPoint</vt:lpstr>
      <vt:lpstr>Prezentacja programu PowerPoint</vt:lpstr>
      <vt:lpstr>Prezentacja programu PowerPoint</vt:lpstr>
      <vt:lpstr>Wyniki badań PISA a zmiany w polskim systemie edukacji</vt:lpstr>
      <vt:lpstr>Umiejętności Polaków - wyniki Międzynarodowego Badania Kompetencji Osób Dorosłych PIAAC</vt:lpstr>
      <vt:lpstr>Czy tendencja wzrostowa będzie trwała?</vt:lpstr>
      <vt:lpstr>Jakie mogą być zmiany programowe?</vt:lpstr>
      <vt:lpstr>Istotne dla jakości edukacji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Zmiany podstawy programowej – perspektywa 2009 roku</dc:title>
  <dc:creator>Katarzyna Hall</dc:creator>
  <cp:lastModifiedBy>Granoszewska-Babiańska Dorota</cp:lastModifiedBy>
  <cp:revision>18</cp:revision>
  <dcterms:created xsi:type="dcterms:W3CDTF">2016-10-29T05:29:19Z</dcterms:created>
  <dcterms:modified xsi:type="dcterms:W3CDTF">2016-11-03T07:03:41Z</dcterms:modified>
</cp:coreProperties>
</file>