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1" r:id="rId2"/>
    <p:sldId id="552" r:id="rId3"/>
    <p:sldId id="548" r:id="rId4"/>
    <p:sldId id="549" r:id="rId5"/>
    <p:sldId id="550" r:id="rId6"/>
    <p:sldId id="551" r:id="rId7"/>
    <p:sldId id="553" r:id="rId8"/>
    <p:sldId id="555" r:id="rId9"/>
    <p:sldId id="512" r:id="rId10"/>
    <p:sldId id="547" r:id="rId11"/>
    <p:sldId id="556" r:id="rId12"/>
    <p:sldId id="557" r:id="rId13"/>
    <p:sldId id="544" r:id="rId14"/>
    <p:sldId id="558" r:id="rId15"/>
    <p:sldId id="554" r:id="rId16"/>
    <p:sldId id="431" r:id="rId17"/>
  </p:sldIdLst>
  <p:sldSz cx="9144000" cy="6858000" type="screen4x3"/>
  <p:notesSz cx="6797675" cy="9926638"/>
  <p:defaultTextStyle>
    <a:defPPr>
      <a:defRPr lang="pl-P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CCCCFF"/>
    <a:srgbClr val="FFFF99"/>
    <a:srgbClr val="FFFFCC"/>
    <a:srgbClr val="00FF00"/>
    <a:srgbClr val="336699"/>
    <a:srgbClr val="003399"/>
    <a:srgbClr val="006600"/>
    <a:srgbClr val="000099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Styl jasny 2 — Ak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Styl jasny 3 — Ak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78" autoAdjust="0"/>
    <p:restoredTop sz="98168" autoAdjust="0"/>
  </p:normalViewPr>
  <p:slideViewPr>
    <p:cSldViewPr>
      <p:cViewPr varScale="1">
        <p:scale>
          <a:sx n="88" d="100"/>
          <a:sy n="88" d="100"/>
        </p:scale>
        <p:origin x="186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7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1099" y="0"/>
            <a:ext cx="2944957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33190-7849-4CFD-8EDD-79D8A52140A2}" type="datetimeFigureOut">
              <a:rPr lang="pl-PL" smtClean="0"/>
              <a:pPr/>
              <a:t>2016-11-03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944957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1099" y="9428165"/>
            <a:ext cx="2944957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353E87-8CFE-41A4-82EB-7DA6A77A1FF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269402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957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099" y="0"/>
            <a:ext cx="2944957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606" y="4714877"/>
            <a:ext cx="5438464" cy="4467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5"/>
            <a:ext cx="2944957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099" y="9428165"/>
            <a:ext cx="2944957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7F3F16C-C56F-4631-A8B5-6731301A015A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9365448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3F16C-C56F-4631-A8B5-6731301A015A}" type="slidenum">
              <a:rPr lang="pl-PL" altLang="pl-PL" smtClean="0"/>
              <a:pPr>
                <a:defRPr/>
              </a:pPr>
              <a:t>1</a:t>
            </a:fld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1161073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7F3F16C-C56F-4631-A8B5-6731301A015A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pl-PL" altLang="pl-PL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2770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7F3F16C-C56F-4631-A8B5-6731301A015A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pl-PL" altLang="pl-PL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46647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3F16C-C56F-4631-A8B5-6731301A015A}" type="slidenum">
              <a:rPr lang="pl-PL" altLang="pl-PL" smtClean="0"/>
              <a:pPr>
                <a:defRPr/>
              </a:pPr>
              <a:t>8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5055511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3F16C-C56F-4631-A8B5-6731301A015A}" type="slidenum">
              <a:rPr lang="pl-PL" altLang="pl-PL" smtClean="0"/>
              <a:pPr>
                <a:defRPr/>
              </a:pPr>
              <a:t>9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9771176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3F16C-C56F-4631-A8B5-6731301A015A}" type="slidenum">
              <a:rPr lang="pl-PL" altLang="pl-PL" smtClean="0"/>
              <a:pPr>
                <a:defRPr/>
              </a:pPr>
              <a:t>11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5569675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ymbol zastępczy obrazu slajd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Symbol zastępczy notatek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pl-PL" altLang="pl-PL" smtClean="0"/>
          </a:p>
        </p:txBody>
      </p:sp>
      <p:sp>
        <p:nvSpPr>
          <p:cNvPr id="9220" name="Symbol zastępczy numeru slajd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3E84A712-D801-41C2-A06F-46627F170ECB}" type="slidenum">
              <a:rPr lang="pl-PL" altLang="pl-PL" smtClean="0"/>
              <a:pPr/>
              <a:t>15</a:t>
            </a:fld>
            <a:endParaRPr lang="pl-PL" altLang="pl-PL" smtClean="0"/>
          </a:p>
        </p:txBody>
      </p:sp>
    </p:spTree>
    <p:extLst>
      <p:ext uri="{BB962C8B-B14F-4D97-AF65-F5344CB8AC3E}">
        <p14:creationId xmlns:p14="http://schemas.microsoft.com/office/powerpoint/2010/main" val="20684688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3F16C-C56F-4631-A8B5-6731301A015A}" type="slidenum">
              <a:rPr lang="pl-PL" altLang="pl-PL" smtClean="0"/>
              <a:pPr>
                <a:defRPr/>
              </a:pPr>
              <a:t>16</a:t>
            </a:fld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1988429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632C2-6371-4C5E-98F4-6E643656C0E9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081978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CB01B0-CC05-4F9D-8AC4-C71469255686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187392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19D30-08FD-4139-82A6-51CD8238EE9F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4791321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ytuł i diagram lub schemat organizacyj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iektu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pl-PL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F1861-2D38-49CF-A96E-4152268B865E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9360757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ytuł, tekst i klip multimedial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obiektu multimediów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pl-PL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594BA4-49FC-4C16-8FFD-8B7EA2CD17F7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213856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87415-57E6-43A7-A0D2-8B7DAF8444CC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646571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B88613-7990-436A-9679-3AB84D662C9F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806828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27F22-4254-462D-B62F-85BF0961A83A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557283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C3DFD-EA56-406C-B9EA-589B968C1614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289686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7F1EF-B192-4D58-956B-F02DE1C20BE4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760841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A0CF4-BEBD-43EC-98EC-7492878D2069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395460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62E37-1724-49FD-8DC6-9095286FE2A3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513885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95869-E3E3-4173-B82A-309AC286392C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014020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style wzorca tekstu</a:t>
            </a:r>
          </a:p>
          <a:p>
            <a:pPr lvl="1"/>
            <a:r>
              <a:rPr lang="pl-PL" altLang="pl-PL" smtClean="0"/>
              <a:t>Drugi poziom</a:t>
            </a:r>
          </a:p>
          <a:p>
            <a:pPr lvl="2"/>
            <a:r>
              <a:rPr lang="pl-PL" altLang="pl-PL" smtClean="0"/>
              <a:t>Trzeci poziom</a:t>
            </a:r>
          </a:p>
          <a:p>
            <a:pPr lvl="3"/>
            <a:r>
              <a:rPr lang="pl-PL" altLang="pl-PL" smtClean="0"/>
              <a:t>Czwarty poziom</a:t>
            </a:r>
          </a:p>
          <a:p>
            <a:pPr lvl="4"/>
            <a:r>
              <a:rPr lang="pl-PL" altLang="pl-PL" smtClean="0"/>
              <a:t>Piąty poziom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4ED7375E-280A-4CC7-9D24-FD119A84CF9D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rpo.pomorskie.eu/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7" descr="D:\POMORSKIE W UNII_SIW_NSS_ZNAKI_UNIJNE\NSS-NOWY-2014-2020\FE-2014-2020-PREZENTACJA PP\listownik-monoKONTRA-PASEK-Pomorskie-FE-UMWP-UE-EFSI-201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63" y="260350"/>
            <a:ext cx="833755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rostokąt 1"/>
          <p:cNvSpPr/>
          <p:nvPr/>
        </p:nvSpPr>
        <p:spPr>
          <a:xfrm>
            <a:off x="210121" y="5650079"/>
            <a:ext cx="86634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600" b="1" dirty="0">
                <a:solidFill>
                  <a:schemeClr val="bg1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1691680" y="5034851"/>
            <a:ext cx="59055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l-PL" altLang="pl-PL" sz="1800" b="1" dirty="0" smtClean="0">
                <a:solidFill>
                  <a:schemeClr val="bg1"/>
                </a:solidFill>
                <a:latin typeface="Calibri" pitchFamily="34" charset="0"/>
              </a:rPr>
              <a:t>3 listopada 2016 r.</a:t>
            </a:r>
            <a:endParaRPr lang="pl-PL" altLang="pl-PL" sz="18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151514" y="5895975"/>
            <a:ext cx="684097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l-PL" altLang="pl-PL" sz="1600" b="1" dirty="0">
                <a:solidFill>
                  <a:schemeClr val="bg1"/>
                </a:solidFill>
                <a:latin typeface="Calibri" pitchFamily="34" charset="0"/>
              </a:rPr>
              <a:t>Regionalny Program Operacyjny Województwa Pomorskiego na lata 2014-2020</a:t>
            </a:r>
          </a:p>
        </p:txBody>
      </p:sp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444080" y="1722417"/>
            <a:ext cx="8447409" cy="2863216"/>
          </a:xfrm>
        </p:spPr>
        <p:txBody>
          <a:bodyPr/>
          <a:lstStyle/>
          <a:p>
            <a:r>
              <a:rPr lang="pl-PL" sz="2800" b="1" dirty="0" smtClean="0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pl-PL" sz="2800" b="1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pl-PL" sz="3200" b="1" u="sng" dirty="0" smtClean="0">
                <a:solidFill>
                  <a:schemeClr val="bg1"/>
                </a:solidFill>
                <a:latin typeface="Calibri" pitchFamily="34" charset="0"/>
              </a:rPr>
              <a:t>WSPARCIE ROZWOJU POMORSKIEJ EDUKACJI </a:t>
            </a:r>
            <a:br>
              <a:rPr lang="pl-PL" sz="3200" b="1" u="sng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pl-PL" sz="2800" b="1" u="sng" dirty="0" smtClean="0">
                <a:solidFill>
                  <a:schemeClr val="bg1"/>
                </a:solidFill>
                <a:latin typeface="Calibri" pitchFamily="34" charset="0"/>
              </a:rPr>
              <a:t>przez Samorząd Województwa Pomorskiego</a:t>
            </a:r>
            <a:r>
              <a:rPr lang="pl-PL" sz="2800" b="1" dirty="0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pl-PL" sz="2800" b="1" dirty="0">
                <a:solidFill>
                  <a:schemeClr val="bg1"/>
                </a:solidFill>
                <a:latin typeface="Calibri" pitchFamily="34" charset="0"/>
              </a:rPr>
            </a:br>
            <a:r>
              <a:rPr lang="pl-PL" sz="2800" b="1" dirty="0" smtClean="0">
                <a:solidFill>
                  <a:schemeClr val="bg1"/>
                </a:solidFill>
                <a:latin typeface="Calibri" pitchFamily="34" charset="0"/>
              </a:rPr>
              <a:t>ze środków Europejskiego Funduszu Społecznego </a:t>
            </a:r>
            <a:br>
              <a:rPr lang="pl-PL" sz="2800" b="1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pl-PL" sz="2800" b="1" dirty="0" smtClean="0">
                <a:solidFill>
                  <a:schemeClr val="bg1"/>
                </a:solidFill>
                <a:latin typeface="Calibri" pitchFamily="34" charset="0"/>
              </a:rPr>
              <a:t>w ramach RPO WP na lata 2014-2</a:t>
            </a:r>
            <a:r>
              <a:rPr lang="pl-PL" sz="3200" b="1" dirty="0" smtClean="0">
                <a:solidFill>
                  <a:schemeClr val="bg1"/>
                </a:solidFill>
                <a:latin typeface="Calibri" pitchFamily="34" charset="0"/>
              </a:rPr>
              <a:t>020</a:t>
            </a:r>
            <a:r>
              <a:rPr lang="pl-PL" sz="2800" b="1" dirty="0" smtClean="0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pl-PL" sz="2800" b="1" dirty="0" smtClean="0">
                <a:solidFill>
                  <a:schemeClr val="bg1"/>
                </a:solidFill>
                <a:latin typeface="Calibri" pitchFamily="34" charset="0"/>
              </a:rPr>
            </a:br>
            <a:endParaRPr lang="pl-PL" sz="2800" u="sng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26688" y="2692323"/>
            <a:ext cx="8640960" cy="936104"/>
          </a:xfrm>
          <a:solidFill>
            <a:srgbClr val="FFFFCC"/>
          </a:solidFill>
        </p:spPr>
        <p:txBody>
          <a:bodyPr/>
          <a:lstStyle/>
          <a:p>
            <a:pPr marL="0" lvl="1" indent="0" algn="ctr">
              <a:spcBef>
                <a:spcPts val="0"/>
              </a:spcBef>
              <a:buNone/>
            </a:pPr>
            <a:r>
              <a:rPr lang="pl-PL" sz="20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Wybrano </a:t>
            </a:r>
            <a:r>
              <a:rPr lang="pl-PL" b="1" u="sng" dirty="0" smtClean="0">
                <a:solidFill>
                  <a:srgbClr val="800000"/>
                </a:solidFill>
                <a:latin typeface="Calibri" panose="020F0502020204030204" pitchFamily="34" charset="0"/>
              </a:rPr>
              <a:t>111 projektów </a:t>
            </a:r>
            <a:r>
              <a:rPr lang="pl-PL" sz="20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na łączną kwotę </a:t>
            </a:r>
            <a:r>
              <a:rPr lang="pl-PL" b="1" u="sng" dirty="0" smtClean="0">
                <a:solidFill>
                  <a:srgbClr val="800000"/>
                </a:solidFill>
                <a:latin typeface="Calibri" panose="020F0502020204030204" pitchFamily="34" charset="0"/>
              </a:rPr>
              <a:t>241 462 270,00 PLN, </a:t>
            </a:r>
          </a:p>
          <a:p>
            <a:pPr marL="0" lvl="1" indent="0" algn="ctr">
              <a:spcBef>
                <a:spcPts val="0"/>
              </a:spcBef>
              <a:buNone/>
            </a:pPr>
            <a:r>
              <a:rPr lang="pl-PL" sz="20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w tym dofinansowanie wynosi </a:t>
            </a:r>
            <a:r>
              <a:rPr lang="pl-PL" b="1" u="sng" dirty="0" smtClean="0">
                <a:solidFill>
                  <a:srgbClr val="800000"/>
                </a:solidFill>
                <a:latin typeface="Calibri" panose="020F0502020204030204" pitchFamily="34" charset="0"/>
              </a:rPr>
              <a:t>229 389 156,00 PLN.</a:t>
            </a:r>
          </a:p>
          <a:p>
            <a:pPr marL="0" lvl="1" indent="0" algn="ctr">
              <a:spcBef>
                <a:spcPts val="0"/>
              </a:spcBef>
              <a:buNone/>
            </a:pPr>
            <a:endParaRPr lang="pl-PL" sz="1200" b="1" u="sng" dirty="0">
              <a:solidFill>
                <a:srgbClr val="800000"/>
              </a:solidFill>
              <a:latin typeface="Calibri" panose="020F0502020204030204" pitchFamily="34" charset="0"/>
            </a:endParaRPr>
          </a:p>
          <a:p>
            <a:pPr marL="0" lvl="1" indent="0">
              <a:spcBef>
                <a:spcPts val="0"/>
              </a:spcBef>
              <a:buNone/>
            </a:pPr>
            <a:r>
              <a:rPr lang="pl-PL" b="1" u="sng" dirty="0" smtClean="0">
                <a:latin typeface="Calibri" panose="020F0502020204030204" pitchFamily="34" charset="0"/>
              </a:rPr>
              <a:t>w tym projektów: </a:t>
            </a:r>
          </a:p>
          <a:p>
            <a:pPr marL="984250" lvl="1" indent="-342900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pl-PL" b="1" dirty="0" smtClean="0">
                <a:latin typeface="Calibri" panose="020F0502020204030204" pitchFamily="34" charset="0"/>
              </a:rPr>
              <a:t>88 gminnych</a:t>
            </a:r>
          </a:p>
          <a:p>
            <a:pPr marL="984250" lvl="1" indent="-342900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pl-PL" b="1" dirty="0" smtClean="0">
                <a:latin typeface="Calibri" panose="020F0502020204030204" pitchFamily="34" charset="0"/>
              </a:rPr>
              <a:t>9 powiatowych</a:t>
            </a:r>
          </a:p>
          <a:p>
            <a:pPr marL="984250" lvl="1" indent="-342900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pl-PL" b="1" dirty="0" smtClean="0">
                <a:latin typeface="Calibri" panose="020F0502020204030204" pitchFamily="34" charset="0"/>
              </a:rPr>
              <a:t>13 niepublicznych (fundacje/stowarzyszenia…)</a:t>
            </a:r>
          </a:p>
          <a:p>
            <a:pPr marL="984250" lvl="1" indent="-342900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pl-PL" b="1" dirty="0" smtClean="0">
                <a:latin typeface="Calibri" panose="020F0502020204030204" pitchFamily="34" charset="0"/>
              </a:rPr>
              <a:t>1 Samorządu </a:t>
            </a:r>
            <a:r>
              <a:rPr lang="pl-PL" b="1" dirty="0">
                <a:latin typeface="Calibri" panose="020F0502020204030204" pitchFamily="34" charset="0"/>
              </a:rPr>
              <a:t>Województwa Pomorskiego </a:t>
            </a:r>
            <a:r>
              <a:rPr lang="pl-PL" b="1" dirty="0" smtClean="0">
                <a:latin typeface="Calibri" panose="020F0502020204030204" pitchFamily="34" charset="0"/>
              </a:rPr>
              <a:t/>
            </a:r>
            <a:br>
              <a:rPr lang="pl-PL" b="1" dirty="0" smtClean="0">
                <a:latin typeface="Calibri" panose="020F0502020204030204" pitchFamily="34" charset="0"/>
              </a:rPr>
            </a:br>
            <a:r>
              <a:rPr lang="pl-PL" sz="2000" dirty="0" smtClean="0">
                <a:latin typeface="Calibri" panose="020F0502020204030204" pitchFamily="34" charset="0"/>
              </a:rPr>
              <a:t>(Młodzieżowy Ośrodek Wychowawczy </a:t>
            </a:r>
            <a:r>
              <a:rPr lang="pl-PL" sz="2000" dirty="0">
                <a:latin typeface="Calibri" panose="020F0502020204030204" pitchFamily="34" charset="0"/>
              </a:rPr>
              <a:t>w Kwidzynie i </a:t>
            </a:r>
            <a:r>
              <a:rPr lang="pl-PL" sz="2000" dirty="0" smtClean="0">
                <a:latin typeface="Calibri" panose="020F0502020204030204" pitchFamily="34" charset="0"/>
              </a:rPr>
              <a:t>Specjalny Ośrodek Szkolno-Wychowawczy </a:t>
            </a:r>
            <a:r>
              <a:rPr lang="pl-PL" sz="2000" dirty="0">
                <a:latin typeface="Calibri" panose="020F0502020204030204" pitchFamily="34" charset="0"/>
              </a:rPr>
              <a:t>nr 2 w </a:t>
            </a:r>
            <a:r>
              <a:rPr lang="pl-PL" sz="2000" dirty="0" smtClean="0">
                <a:latin typeface="Calibri" panose="020F0502020204030204" pitchFamily="34" charset="0"/>
              </a:rPr>
              <a:t>Wejherowie)</a:t>
            </a:r>
            <a:endParaRPr lang="pl-PL" sz="1600" dirty="0">
              <a:latin typeface="Calibri" panose="020F0502020204030204" pitchFamily="34" charset="0"/>
            </a:endParaRPr>
          </a:p>
        </p:txBody>
      </p:sp>
      <p:sp>
        <p:nvSpPr>
          <p:cNvPr id="4" name="Objaśnienie ze strzałką w dół 3"/>
          <p:cNvSpPr/>
          <p:nvPr/>
        </p:nvSpPr>
        <p:spPr>
          <a:xfrm>
            <a:off x="1090785" y="784744"/>
            <a:ext cx="6912767" cy="1907579"/>
          </a:xfrm>
          <a:prstGeom prst="downArrowCallout">
            <a:avLst/>
          </a:prstGeom>
          <a:solidFill>
            <a:schemeClr val="accent3">
              <a:lumMod val="50000"/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1" hangingPunct="1">
              <a:spcAft>
                <a:spcPts val="300"/>
              </a:spcAft>
            </a:pPr>
            <a:r>
              <a:rPr lang="pl-PL" altLang="pl-PL" sz="2400" b="1" dirty="0">
                <a:solidFill>
                  <a:schemeClr val="bg1"/>
                </a:solidFill>
                <a:latin typeface="Calibri" pitchFamily="34" charset="0"/>
              </a:rPr>
              <a:t>OŚ PRIORYTETOWA 3.</a:t>
            </a:r>
          </a:p>
          <a:p>
            <a:pPr lvl="0" algn="ctr" eaLnBrk="1" hangingPunct="1">
              <a:spcAft>
                <a:spcPts val="300"/>
              </a:spcAft>
            </a:pPr>
            <a:r>
              <a:rPr lang="pl-PL" altLang="pl-PL" sz="2400" b="1" dirty="0">
                <a:solidFill>
                  <a:schemeClr val="bg1"/>
                </a:solidFill>
                <a:latin typeface="Calibri" pitchFamily="34" charset="0"/>
              </a:rPr>
              <a:t>DZIAŁANIE 3.2. Edukacja ogólna</a:t>
            </a:r>
          </a:p>
          <a:p>
            <a:pPr lvl="0" algn="ctr" eaLnBrk="1" hangingPunct="1">
              <a:spcAft>
                <a:spcPts val="300"/>
              </a:spcAft>
            </a:pPr>
            <a:r>
              <a:rPr lang="pl-PL" altLang="pl-PL" sz="2400" b="1" dirty="0">
                <a:solidFill>
                  <a:srgbClr val="FFFF00"/>
                </a:solidFill>
                <a:latin typeface="Calibri" pitchFamily="34" charset="0"/>
              </a:rPr>
              <a:t>PODDZIAŁANIE 3.2.1. Jakość edukacji </a:t>
            </a:r>
            <a:r>
              <a:rPr lang="pl-PL" altLang="pl-PL" sz="2400" b="1" dirty="0" smtClean="0">
                <a:solidFill>
                  <a:srgbClr val="FFFF00"/>
                </a:solidFill>
                <a:latin typeface="Calibri" pitchFamily="34" charset="0"/>
              </a:rPr>
              <a:t>ogólnej</a:t>
            </a:r>
            <a:endParaRPr lang="pl-PL" altLang="pl-PL" sz="2400" b="1" dirty="0">
              <a:solidFill>
                <a:srgbClr val="FFFF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9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zawartości 2"/>
          <p:cNvSpPr>
            <a:spLocks noGrp="1"/>
          </p:cNvSpPr>
          <p:nvPr>
            <p:ph idx="1"/>
          </p:nvPr>
        </p:nvSpPr>
        <p:spPr>
          <a:xfrm>
            <a:off x="298696" y="2276872"/>
            <a:ext cx="8496944" cy="4101630"/>
          </a:xfrm>
          <a:ln w="47625">
            <a:solidFill>
              <a:srgbClr val="800000"/>
            </a:solidFill>
          </a:ln>
        </p:spPr>
        <p:txBody>
          <a:bodyPr/>
          <a:lstStyle/>
          <a:p>
            <a:pPr>
              <a:buNone/>
            </a:pPr>
            <a:endParaRPr lang="pl-PL" sz="1600" dirty="0" smtClean="0">
              <a:latin typeface="Calibri" pitchFamily="34" charset="0"/>
            </a:endParaRPr>
          </a:p>
          <a:p>
            <a:pPr algn="ctr">
              <a:buNone/>
            </a:pPr>
            <a:r>
              <a:rPr lang="pl-PL" sz="2000" b="1" dirty="0" smtClean="0">
                <a:latin typeface="Calibri" pitchFamily="34" charset="0"/>
              </a:rPr>
              <a:t>SWP</a:t>
            </a:r>
            <a:r>
              <a:rPr lang="pl-PL" sz="2000" dirty="0" smtClean="0">
                <a:latin typeface="Calibri" pitchFamily="34" charset="0"/>
              </a:rPr>
              <a:t> przeznaczył dla organów prowadzących </a:t>
            </a:r>
          </a:p>
          <a:p>
            <a:pPr algn="ctr">
              <a:buNone/>
            </a:pPr>
            <a:r>
              <a:rPr lang="pl-PL" sz="4400" b="1" dirty="0" smtClean="0">
                <a:latin typeface="Calibri" pitchFamily="34" charset="0"/>
              </a:rPr>
              <a:t>86 330 858,82 PLN</a:t>
            </a:r>
          </a:p>
          <a:p>
            <a:pPr algn="ctr">
              <a:buNone/>
            </a:pPr>
            <a:endParaRPr lang="pl-PL" sz="800" b="1" dirty="0" smtClean="0">
              <a:latin typeface="Calibri" pitchFamily="34" charset="0"/>
            </a:endParaRPr>
          </a:p>
          <a:p>
            <a:pPr marL="95250" lvl="1" indent="0" algn="just">
              <a:buNone/>
            </a:pPr>
            <a:r>
              <a:rPr lang="pl-PL" sz="16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URUCHAMIANIE/POSZERZANIE OFERTY KSZTAŁCENIA ZAWODOWEGO I USTAWICZNEGO ODPOWIADAJĄCEJ POTRZEBOM PRACODAWCÓW W KLUCZOWYCH BRANŻACH </a:t>
            </a:r>
            <a:br>
              <a:rPr lang="pl-PL" sz="1600" b="1" dirty="0" smtClean="0">
                <a:solidFill>
                  <a:srgbClr val="800000"/>
                </a:solidFill>
                <a:latin typeface="Calibri" panose="020F0502020204030204" pitchFamily="34" charset="0"/>
              </a:rPr>
            </a:br>
            <a:r>
              <a:rPr lang="pl-PL" sz="16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O NAJWIĘKSZYM POTENCJALE ROZWOJU, W TYM m.in.:</a:t>
            </a:r>
          </a:p>
          <a:p>
            <a:pPr marL="355600" lvl="2" indent="-152400" algn="just">
              <a:buFont typeface="Calibri" panose="020F0502020204030204" pitchFamily="34" charset="0"/>
              <a:buChar char="-"/>
            </a:pPr>
            <a:r>
              <a:rPr lang="pl-PL" sz="16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Staże i praktyki zawodowe</a:t>
            </a:r>
          </a:p>
          <a:p>
            <a:pPr marL="355600" lvl="2" indent="-152400" algn="just">
              <a:buFont typeface="Calibri" panose="020F0502020204030204" pitchFamily="34" charset="0"/>
              <a:buChar char="-"/>
            </a:pPr>
            <a:r>
              <a:rPr lang="pl-PL" sz="16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Dodatkowe zajęcia specjalistyczne we współpracy z pracodawcami,</a:t>
            </a:r>
          </a:p>
          <a:p>
            <a:pPr marL="355600" lvl="2" indent="-152400" algn="just">
              <a:buFont typeface="Calibri" panose="020F0502020204030204" pitchFamily="34" charset="0"/>
              <a:buChar char="-"/>
            </a:pPr>
            <a:r>
              <a:rPr lang="pl-PL" sz="16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Doskonalenie kompetencji zawodowych nauczycieli oraz instruktorów praktycznej nauki zawodu,</a:t>
            </a:r>
          </a:p>
          <a:p>
            <a:pPr marL="355600" lvl="2" indent="-152400" algn="just">
              <a:buFont typeface="Calibri" panose="020F0502020204030204" pitchFamily="34" charset="0"/>
              <a:buChar char="-"/>
            </a:pPr>
            <a:r>
              <a:rPr lang="pl-PL" sz="16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Wdrażanie mechanizmów włączenia pracodawców i środowiska akademickiego w proces kształcenia.</a:t>
            </a:r>
          </a:p>
          <a:p>
            <a:pPr marL="742950" lvl="2" indent="-247650" algn="just">
              <a:buFont typeface="Calibri" panose="020F0502020204030204" pitchFamily="34" charset="0"/>
              <a:buChar char="-"/>
            </a:pPr>
            <a:endParaRPr lang="pl-PL" sz="1600" b="1" dirty="0" smtClean="0">
              <a:solidFill>
                <a:srgbClr val="800000"/>
              </a:solidFill>
              <a:latin typeface="Calibri" panose="020F0502020204030204" pitchFamily="34" charset="0"/>
            </a:endParaRPr>
          </a:p>
          <a:p>
            <a:pPr marL="742950" lvl="2" indent="-247650" algn="just">
              <a:buFont typeface="Calibri" panose="020F0502020204030204" pitchFamily="34" charset="0"/>
              <a:buChar char="-"/>
            </a:pPr>
            <a:endParaRPr lang="pl-PL" sz="1200" b="1" dirty="0" smtClean="0">
              <a:solidFill>
                <a:srgbClr val="800000"/>
              </a:solidFill>
              <a:latin typeface="Calibri" panose="020F0502020204030204" pitchFamily="34" charset="0"/>
            </a:endParaRPr>
          </a:p>
          <a:p>
            <a:pPr marL="342900" lvl="2" indent="-247650" algn="just">
              <a:buFont typeface="Calibri" panose="020F0502020204030204" pitchFamily="34" charset="0"/>
              <a:buChar char="-"/>
            </a:pPr>
            <a:endParaRPr lang="pl-PL" sz="1600" b="1" u="sng" dirty="0">
              <a:solidFill>
                <a:srgbClr val="800000"/>
              </a:solidFill>
              <a:latin typeface="Calibri" panose="020F0502020204030204" pitchFamily="34" charset="0"/>
            </a:endParaRPr>
          </a:p>
          <a:p>
            <a:pPr marL="95250" lvl="2" indent="0" algn="just">
              <a:buNone/>
            </a:pPr>
            <a:endParaRPr lang="pl-PL" u="sng" dirty="0">
              <a:latin typeface="Calibri" pitchFamily="34" charset="0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298696" y="6378502"/>
            <a:ext cx="8496944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indent="0" algn="ctr">
              <a:buFontTx/>
              <a:buNone/>
              <a:defRPr/>
            </a:pPr>
            <a:r>
              <a:rPr lang="pl-PL" sz="2000" dirty="0" smtClean="0">
                <a:latin typeface="Calibri" pitchFamily="34" charset="0"/>
              </a:rPr>
              <a:t>Na </a:t>
            </a:r>
            <a:r>
              <a:rPr lang="pl-PL" sz="2000" dirty="0">
                <a:latin typeface="Calibri" pitchFamily="34" charset="0"/>
              </a:rPr>
              <a:t>konkurs złożono </a:t>
            </a:r>
            <a:r>
              <a:rPr lang="pl-PL" sz="2000" b="1" dirty="0" smtClean="0">
                <a:latin typeface="Calibri" pitchFamily="34" charset="0"/>
              </a:rPr>
              <a:t>23 wnioski (projekty zintegrowane z Działaniem 4.1.) </a:t>
            </a:r>
            <a:endParaRPr lang="pl-PL" sz="2000" b="1" dirty="0">
              <a:latin typeface="Calibri" pitchFamily="34" charset="0"/>
            </a:endParaRPr>
          </a:p>
        </p:txBody>
      </p:sp>
      <p:sp>
        <p:nvSpPr>
          <p:cNvPr id="2" name="Objaśnienie ze strzałką w dół 1"/>
          <p:cNvSpPr/>
          <p:nvPr/>
        </p:nvSpPr>
        <p:spPr>
          <a:xfrm>
            <a:off x="1090785" y="784744"/>
            <a:ext cx="6912767" cy="1907579"/>
          </a:xfrm>
          <a:prstGeom prst="downArrowCallout">
            <a:avLst/>
          </a:prstGeom>
          <a:solidFill>
            <a:schemeClr val="accent3">
              <a:lumMod val="50000"/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1" hangingPunct="1">
              <a:spcAft>
                <a:spcPts val="300"/>
              </a:spcAft>
            </a:pPr>
            <a:r>
              <a:rPr lang="pl-PL" altLang="pl-PL" sz="2400" b="1" dirty="0">
                <a:solidFill>
                  <a:schemeClr val="bg1"/>
                </a:solidFill>
                <a:latin typeface="Calibri" pitchFamily="34" charset="0"/>
              </a:rPr>
              <a:t>OŚ PRIORYTETOWA 3.</a:t>
            </a:r>
          </a:p>
          <a:p>
            <a:pPr lvl="0" algn="ctr" eaLnBrk="1" hangingPunct="1">
              <a:spcAft>
                <a:spcPts val="300"/>
              </a:spcAft>
            </a:pPr>
            <a:r>
              <a:rPr lang="pl-PL" altLang="pl-PL" sz="2400" b="1" dirty="0">
                <a:solidFill>
                  <a:schemeClr val="bg1"/>
                </a:solidFill>
                <a:latin typeface="Calibri" pitchFamily="34" charset="0"/>
              </a:rPr>
              <a:t>DZIAŁANIE </a:t>
            </a:r>
            <a:r>
              <a:rPr lang="pl-PL" altLang="pl-PL" sz="2400" b="1" dirty="0" smtClean="0">
                <a:solidFill>
                  <a:schemeClr val="bg1"/>
                </a:solidFill>
                <a:latin typeface="Calibri" pitchFamily="34" charset="0"/>
              </a:rPr>
              <a:t>3.3. </a:t>
            </a:r>
            <a:r>
              <a:rPr lang="pl-PL" altLang="pl-PL" sz="2400" b="1" dirty="0">
                <a:solidFill>
                  <a:schemeClr val="bg1"/>
                </a:solidFill>
                <a:latin typeface="Calibri" pitchFamily="34" charset="0"/>
              </a:rPr>
              <a:t>Edukacja </a:t>
            </a:r>
            <a:r>
              <a:rPr lang="pl-PL" altLang="pl-PL" sz="2400" b="1" dirty="0" smtClean="0">
                <a:solidFill>
                  <a:schemeClr val="bg1"/>
                </a:solidFill>
                <a:latin typeface="Calibri" pitchFamily="34" charset="0"/>
              </a:rPr>
              <a:t>zawodowa</a:t>
            </a:r>
            <a:endParaRPr lang="pl-PL" altLang="pl-PL" sz="2400" b="1" dirty="0">
              <a:solidFill>
                <a:schemeClr val="bg1"/>
              </a:solidFill>
              <a:latin typeface="Calibri" pitchFamily="34" charset="0"/>
            </a:endParaRPr>
          </a:p>
          <a:p>
            <a:pPr lvl="0" algn="ctr" eaLnBrk="1" hangingPunct="1">
              <a:spcAft>
                <a:spcPts val="300"/>
              </a:spcAft>
            </a:pPr>
            <a:r>
              <a:rPr lang="pl-PL" altLang="pl-PL" sz="2400" b="1" dirty="0">
                <a:solidFill>
                  <a:srgbClr val="FFFF00"/>
                </a:solidFill>
                <a:latin typeface="Calibri" pitchFamily="34" charset="0"/>
              </a:rPr>
              <a:t>PODDZIAŁANIE </a:t>
            </a:r>
            <a:r>
              <a:rPr lang="pl-PL" altLang="pl-PL" sz="2400" b="1" dirty="0" smtClean="0">
                <a:solidFill>
                  <a:srgbClr val="FFFF00"/>
                </a:solidFill>
                <a:latin typeface="Calibri" pitchFamily="34" charset="0"/>
              </a:rPr>
              <a:t>3.3.1. </a:t>
            </a:r>
            <a:r>
              <a:rPr lang="pl-PL" altLang="pl-PL" sz="2400" b="1" dirty="0">
                <a:solidFill>
                  <a:srgbClr val="FFFF00"/>
                </a:solidFill>
                <a:latin typeface="Calibri" pitchFamily="34" charset="0"/>
              </a:rPr>
              <a:t>Jakość edukacji </a:t>
            </a:r>
            <a:r>
              <a:rPr lang="pl-PL" altLang="pl-PL" sz="2400" b="1" dirty="0" smtClean="0">
                <a:solidFill>
                  <a:srgbClr val="FFFF00"/>
                </a:solidFill>
                <a:latin typeface="Calibri" pitchFamily="34" charset="0"/>
              </a:rPr>
              <a:t>zawodowej</a:t>
            </a:r>
            <a:endParaRPr lang="pl-PL" altLang="pl-PL" sz="2400" b="1" dirty="0">
              <a:solidFill>
                <a:srgbClr val="FFFF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62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26688" y="2692323"/>
            <a:ext cx="8640960" cy="936104"/>
          </a:xfrm>
          <a:solidFill>
            <a:srgbClr val="FFFFCC"/>
          </a:solidFill>
        </p:spPr>
        <p:txBody>
          <a:bodyPr/>
          <a:lstStyle/>
          <a:p>
            <a:pPr marL="0" lvl="1" indent="0" algn="ctr">
              <a:spcBef>
                <a:spcPts val="0"/>
              </a:spcBef>
              <a:buNone/>
            </a:pPr>
            <a:r>
              <a:rPr lang="pl-PL" sz="20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Wybrano </a:t>
            </a:r>
            <a:r>
              <a:rPr lang="pl-PL" b="1" u="sng" dirty="0" smtClean="0">
                <a:solidFill>
                  <a:srgbClr val="800000"/>
                </a:solidFill>
                <a:latin typeface="Calibri" panose="020F0502020204030204" pitchFamily="34" charset="0"/>
              </a:rPr>
              <a:t>23 projekty </a:t>
            </a:r>
            <a:r>
              <a:rPr lang="pl-PL" sz="20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na łączną kwotę </a:t>
            </a:r>
            <a:r>
              <a:rPr lang="pl-PL" b="1" u="sng" dirty="0" smtClean="0">
                <a:solidFill>
                  <a:srgbClr val="800000"/>
                </a:solidFill>
                <a:latin typeface="Calibri" panose="020F0502020204030204" pitchFamily="34" charset="0"/>
              </a:rPr>
              <a:t>93 245 285,26 PLN, </a:t>
            </a:r>
          </a:p>
          <a:p>
            <a:pPr marL="0" lvl="1" indent="0" algn="ctr">
              <a:spcBef>
                <a:spcPts val="0"/>
              </a:spcBef>
              <a:buNone/>
            </a:pPr>
            <a:r>
              <a:rPr lang="pl-PL" sz="20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w tym dofinansowanie wynosi </a:t>
            </a:r>
            <a:r>
              <a:rPr lang="pl-PL" b="1" u="sng" dirty="0" smtClean="0">
                <a:solidFill>
                  <a:srgbClr val="800000"/>
                </a:solidFill>
                <a:latin typeface="Calibri" panose="020F0502020204030204" pitchFamily="34" charset="0"/>
              </a:rPr>
              <a:t>83 920 756,74 PLN.</a:t>
            </a:r>
          </a:p>
          <a:p>
            <a:pPr marL="0" lvl="1" indent="0" algn="ctr">
              <a:spcBef>
                <a:spcPts val="0"/>
              </a:spcBef>
              <a:buNone/>
            </a:pPr>
            <a:endParaRPr lang="pl-PL" sz="1200" b="1" u="sng" dirty="0">
              <a:solidFill>
                <a:srgbClr val="800000"/>
              </a:solidFill>
              <a:latin typeface="Calibri" panose="020F0502020204030204" pitchFamily="34" charset="0"/>
            </a:endParaRPr>
          </a:p>
          <a:p>
            <a:pPr marL="0" lvl="1" indent="0">
              <a:spcBef>
                <a:spcPts val="0"/>
              </a:spcBef>
              <a:buNone/>
            </a:pPr>
            <a:r>
              <a:rPr lang="pl-PL" b="1" u="sng" dirty="0" smtClean="0">
                <a:latin typeface="Calibri" panose="020F0502020204030204" pitchFamily="34" charset="0"/>
              </a:rPr>
              <a:t>w tym projektów: </a:t>
            </a:r>
          </a:p>
          <a:p>
            <a:pPr marL="984250" lvl="1" indent="-342900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pl-PL" b="1" dirty="0" smtClean="0">
                <a:latin typeface="Calibri" panose="020F0502020204030204" pitchFamily="34" charset="0"/>
              </a:rPr>
              <a:t>16 powiatowych</a:t>
            </a:r>
          </a:p>
          <a:p>
            <a:pPr marL="984250" lvl="1" indent="-342900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pl-PL" b="1" smtClean="0">
                <a:latin typeface="Calibri" panose="020F0502020204030204" pitchFamily="34" charset="0"/>
              </a:rPr>
              <a:t>4 miast </a:t>
            </a:r>
            <a:r>
              <a:rPr lang="pl-PL" b="1" dirty="0" smtClean="0">
                <a:latin typeface="Calibri" panose="020F0502020204030204" pitchFamily="34" charset="0"/>
              </a:rPr>
              <a:t>na prawach powiatu</a:t>
            </a:r>
          </a:p>
          <a:p>
            <a:pPr marL="984250" lvl="1" indent="-342900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pl-PL" b="1" dirty="0">
                <a:latin typeface="Calibri" panose="020F0502020204030204" pitchFamily="34" charset="0"/>
              </a:rPr>
              <a:t>2 </a:t>
            </a:r>
            <a:r>
              <a:rPr lang="pl-PL" b="1" dirty="0" smtClean="0">
                <a:latin typeface="Calibri" panose="020F0502020204030204" pitchFamily="34" charset="0"/>
              </a:rPr>
              <a:t>izb </a:t>
            </a:r>
            <a:r>
              <a:rPr lang="pl-PL" b="1" dirty="0">
                <a:latin typeface="Calibri" panose="020F0502020204030204" pitchFamily="34" charset="0"/>
              </a:rPr>
              <a:t>i cechów </a:t>
            </a:r>
            <a:r>
              <a:rPr lang="pl-PL" b="1" dirty="0" smtClean="0">
                <a:latin typeface="Calibri" panose="020F0502020204030204" pitchFamily="34" charset="0"/>
              </a:rPr>
              <a:t>rzemieślniczych</a:t>
            </a:r>
            <a:endParaRPr lang="pl-PL" b="1" dirty="0">
              <a:latin typeface="Calibri" panose="020F0502020204030204" pitchFamily="34" charset="0"/>
            </a:endParaRPr>
          </a:p>
          <a:p>
            <a:pPr marL="984250" lvl="1" indent="-342900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pl-PL" b="1" dirty="0">
                <a:latin typeface="Calibri" panose="020F0502020204030204" pitchFamily="34" charset="0"/>
              </a:rPr>
              <a:t>1 Samorządu Województwa Pomorskiego </a:t>
            </a:r>
            <a:r>
              <a:rPr lang="pl-PL" b="1" dirty="0" smtClean="0">
                <a:latin typeface="Calibri" panose="020F0502020204030204" pitchFamily="34" charset="0"/>
              </a:rPr>
              <a:t/>
            </a:r>
            <a:br>
              <a:rPr lang="pl-PL" b="1" dirty="0" smtClean="0">
                <a:latin typeface="Calibri" panose="020F0502020204030204" pitchFamily="34" charset="0"/>
              </a:rPr>
            </a:br>
            <a:r>
              <a:rPr lang="pl-PL" sz="2000" dirty="0">
                <a:latin typeface="Calibri" panose="020F0502020204030204" pitchFamily="34" charset="0"/>
              </a:rPr>
              <a:t>(Podniesienie jakości szkolnictwa zawodowego wojewódzkich zespołów szkół policealnych w Gdańsku, Gdyni i </a:t>
            </a:r>
            <a:r>
              <a:rPr lang="pl-PL" sz="2000" dirty="0" smtClean="0">
                <a:latin typeface="Calibri" panose="020F0502020204030204" pitchFamily="34" charset="0"/>
              </a:rPr>
              <a:t>Słupsku)</a:t>
            </a:r>
            <a:endParaRPr lang="pl-PL" sz="2000" dirty="0">
              <a:latin typeface="Calibri" panose="020F0502020204030204" pitchFamily="34" charset="0"/>
            </a:endParaRPr>
          </a:p>
        </p:txBody>
      </p:sp>
      <p:sp>
        <p:nvSpPr>
          <p:cNvPr id="5" name="Objaśnienie ze strzałką w dół 4"/>
          <p:cNvSpPr/>
          <p:nvPr/>
        </p:nvSpPr>
        <p:spPr>
          <a:xfrm>
            <a:off x="1090785" y="784744"/>
            <a:ext cx="6912767" cy="1907579"/>
          </a:xfrm>
          <a:prstGeom prst="downArrowCallout">
            <a:avLst/>
          </a:prstGeom>
          <a:solidFill>
            <a:schemeClr val="accent3">
              <a:lumMod val="50000"/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1" hangingPunct="1">
              <a:spcAft>
                <a:spcPts val="300"/>
              </a:spcAft>
            </a:pPr>
            <a:r>
              <a:rPr lang="pl-PL" altLang="pl-PL" sz="2400" b="1" dirty="0">
                <a:solidFill>
                  <a:schemeClr val="bg1"/>
                </a:solidFill>
                <a:latin typeface="Calibri" pitchFamily="34" charset="0"/>
              </a:rPr>
              <a:t>OŚ PRIORYTETOWA 3.</a:t>
            </a:r>
          </a:p>
          <a:p>
            <a:pPr lvl="0" algn="ctr" eaLnBrk="1" hangingPunct="1">
              <a:spcAft>
                <a:spcPts val="300"/>
              </a:spcAft>
            </a:pPr>
            <a:r>
              <a:rPr lang="pl-PL" altLang="pl-PL" sz="2400" b="1" dirty="0">
                <a:solidFill>
                  <a:schemeClr val="bg1"/>
                </a:solidFill>
                <a:latin typeface="Calibri" pitchFamily="34" charset="0"/>
              </a:rPr>
              <a:t>DZIAŁANIE </a:t>
            </a:r>
            <a:r>
              <a:rPr lang="pl-PL" altLang="pl-PL" sz="2400" b="1" dirty="0" smtClean="0">
                <a:solidFill>
                  <a:schemeClr val="bg1"/>
                </a:solidFill>
                <a:latin typeface="Calibri" pitchFamily="34" charset="0"/>
              </a:rPr>
              <a:t>3.3. </a:t>
            </a:r>
            <a:r>
              <a:rPr lang="pl-PL" altLang="pl-PL" sz="2400" b="1" dirty="0">
                <a:solidFill>
                  <a:schemeClr val="bg1"/>
                </a:solidFill>
                <a:latin typeface="Calibri" pitchFamily="34" charset="0"/>
              </a:rPr>
              <a:t>Edukacja </a:t>
            </a:r>
            <a:r>
              <a:rPr lang="pl-PL" altLang="pl-PL" sz="2400" b="1" dirty="0" smtClean="0">
                <a:solidFill>
                  <a:schemeClr val="bg1"/>
                </a:solidFill>
                <a:latin typeface="Calibri" pitchFamily="34" charset="0"/>
              </a:rPr>
              <a:t>zawodowa</a:t>
            </a:r>
            <a:endParaRPr lang="pl-PL" altLang="pl-PL" sz="2400" b="1" dirty="0">
              <a:solidFill>
                <a:schemeClr val="bg1"/>
              </a:solidFill>
              <a:latin typeface="Calibri" pitchFamily="34" charset="0"/>
            </a:endParaRPr>
          </a:p>
          <a:p>
            <a:pPr lvl="0" algn="ctr" eaLnBrk="1" hangingPunct="1">
              <a:spcAft>
                <a:spcPts val="300"/>
              </a:spcAft>
            </a:pPr>
            <a:r>
              <a:rPr lang="pl-PL" altLang="pl-PL" sz="2400" b="1" dirty="0">
                <a:solidFill>
                  <a:srgbClr val="FFFF00"/>
                </a:solidFill>
                <a:latin typeface="Calibri" pitchFamily="34" charset="0"/>
              </a:rPr>
              <a:t>PODDZIAŁANIE </a:t>
            </a:r>
            <a:r>
              <a:rPr lang="pl-PL" altLang="pl-PL" sz="2400" b="1" dirty="0" smtClean="0">
                <a:solidFill>
                  <a:srgbClr val="FFFF00"/>
                </a:solidFill>
                <a:latin typeface="Calibri" pitchFamily="34" charset="0"/>
              </a:rPr>
              <a:t>3.3.1. </a:t>
            </a:r>
            <a:r>
              <a:rPr lang="pl-PL" altLang="pl-PL" sz="2400" b="1" dirty="0">
                <a:solidFill>
                  <a:srgbClr val="FFFF00"/>
                </a:solidFill>
                <a:latin typeface="Calibri" pitchFamily="34" charset="0"/>
              </a:rPr>
              <a:t>Jakość edukacji </a:t>
            </a:r>
            <a:r>
              <a:rPr lang="pl-PL" altLang="pl-PL" sz="2400" b="1" dirty="0" smtClean="0">
                <a:solidFill>
                  <a:srgbClr val="FFFF00"/>
                </a:solidFill>
                <a:latin typeface="Calibri" pitchFamily="34" charset="0"/>
              </a:rPr>
              <a:t>zawodowej</a:t>
            </a:r>
            <a:endParaRPr lang="pl-PL" altLang="pl-PL" sz="2400" b="1" dirty="0">
              <a:solidFill>
                <a:srgbClr val="FFFF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83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9"/>
          <p:cNvSpPr txBox="1">
            <a:spLocks noChangeArrowheads="1"/>
          </p:cNvSpPr>
          <p:nvPr/>
        </p:nvSpPr>
        <p:spPr bwMode="auto">
          <a:xfrm>
            <a:off x="107504" y="1124744"/>
            <a:ext cx="8928992" cy="14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endParaRPr lang="pl-PL" sz="1600" dirty="0" smtClean="0">
              <a:latin typeface="Calibri" pitchFamily="34" charset="0"/>
            </a:endParaRPr>
          </a:p>
          <a:p>
            <a:pPr>
              <a:buNone/>
            </a:pPr>
            <a:endParaRPr lang="pl-PL" sz="1600" dirty="0" smtClean="0">
              <a:latin typeface="Calibri" pitchFamily="34" charset="0"/>
            </a:endParaRPr>
          </a:p>
          <a:p>
            <a:pPr marL="342900" lvl="0" indent="-342900">
              <a:buNone/>
            </a:pPr>
            <a:endParaRPr lang="pl-PL" sz="1600" dirty="0" smtClean="0">
              <a:latin typeface="Calibri" pitchFamily="34" charset="0"/>
            </a:endParaRP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endParaRPr lang="pl-PL" altLang="pl-PL" sz="1600" b="1" dirty="0" smtClean="0">
              <a:latin typeface="Calibri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l-PL" altLang="pl-PL" sz="1600" b="1" dirty="0">
              <a:latin typeface="Calibri" pitchFamily="34" charset="0"/>
            </a:endParaRPr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506910"/>
              </p:ext>
            </p:extLst>
          </p:nvPr>
        </p:nvGraphicFramePr>
        <p:xfrm>
          <a:off x="233518" y="1124744"/>
          <a:ext cx="8676964" cy="256868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723680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4016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6221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000" dirty="0" smtClean="0">
                          <a:solidFill>
                            <a:srgbClr val="FFFF00"/>
                          </a:solidFill>
                          <a:latin typeface="Calibri" panose="020F0502020204030204" pitchFamily="34" charset="0"/>
                        </a:rPr>
                        <a:t>WSKAŹNIKI PRODUKTU 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+mj-lt"/>
                        <a:buNone/>
                        <a:tabLst>
                          <a:tab pos="245110" algn="l"/>
                        </a:tabLst>
                        <a:defRPr/>
                      </a:pPr>
                      <a:endParaRPr lang="pl-PL" sz="15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9535" marR="89535" marT="0" marB="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3072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pl-PL" sz="1800" b="1" dirty="0" smtClean="0">
                          <a:solidFill>
                            <a:srgbClr val="8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Liczba uczniów objętych wsparciem w zakresie rozwijania kompetencji kluczowych w Programie</a:t>
                      </a:r>
                      <a:r>
                        <a:rPr lang="pl-PL" sz="1800" b="0" baseline="0" dirty="0" smtClean="0">
                          <a:solidFill>
                            <a:srgbClr val="8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800" b="1" baseline="0" dirty="0" smtClean="0">
                          <a:solidFill>
                            <a:srgbClr val="8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(RW)</a:t>
                      </a:r>
                      <a:endParaRPr lang="pl-PL" sz="1800" b="1" dirty="0" smtClean="0">
                        <a:solidFill>
                          <a:srgbClr val="8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35" marR="89535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245110" algn="l"/>
                        </a:tabLst>
                        <a:defRPr/>
                      </a:pPr>
                      <a:r>
                        <a:rPr lang="pl-PL" sz="1800" b="1" dirty="0" smtClean="0">
                          <a:solidFill>
                            <a:srgbClr val="8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94 170</a:t>
                      </a:r>
                    </a:p>
                  </a:txBody>
                  <a:tcPr marL="89535" marR="8953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99664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pl-PL" sz="1800" b="1" dirty="0" smtClean="0">
                          <a:solidFill>
                            <a:srgbClr val="8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Liczba nauczycieli objętych wsparciem w Programie (RW)</a:t>
                      </a:r>
                      <a:endParaRPr lang="pl-PL" sz="1800" b="0" dirty="0" smtClean="0">
                        <a:solidFill>
                          <a:srgbClr val="8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35" marR="89535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245110" algn="l"/>
                        </a:tabLst>
                        <a:defRPr/>
                      </a:pPr>
                      <a:r>
                        <a:rPr lang="pl-PL" sz="1800" b="1" dirty="0" smtClean="0">
                          <a:solidFill>
                            <a:srgbClr val="8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9 630</a:t>
                      </a:r>
                    </a:p>
                  </a:txBody>
                  <a:tcPr marL="89535" marR="8953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82684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pl-PL" sz="16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Liczba nauczycieli objętych wsparciem z zakresu TIK w Programie</a:t>
                      </a:r>
                      <a:endParaRPr lang="pl-PL" sz="1600" b="0" dirty="0" smtClean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35" marR="89535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245110" algn="l"/>
                        </a:tabLst>
                        <a:defRPr/>
                      </a:pPr>
                      <a:r>
                        <a:rPr lang="pl-PL" sz="1800" b="1" dirty="0" smtClean="0">
                          <a:solidFill>
                            <a:srgbClr val="8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7 813</a:t>
                      </a:r>
                    </a:p>
                  </a:txBody>
                  <a:tcPr marL="89535" marR="8953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10246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pl-PL" sz="16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Liczba szkół i placówek systemu oświaty wyposażonych w ramach Programu w sprzęt TIK do prowadzenia zajęć edukacyjnych</a:t>
                      </a:r>
                      <a:endParaRPr lang="pl-PL" sz="1600" b="0" dirty="0" smtClean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35" marR="89535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245110" algn="l"/>
                        </a:tabLst>
                        <a:defRPr/>
                      </a:pPr>
                      <a:r>
                        <a:rPr lang="pl-PL" sz="1800" b="1" dirty="0" smtClean="0">
                          <a:solidFill>
                            <a:srgbClr val="8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721</a:t>
                      </a:r>
                    </a:p>
                  </a:txBody>
                  <a:tcPr marL="89535" marR="8953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31206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lang="pl-PL" sz="16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Liczba szkół, których pracownie przedmiotowe zostały doposażone w Programie</a:t>
                      </a:r>
                      <a:endParaRPr lang="pl-PL" sz="1600" b="0" dirty="0" smtClean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35" marR="89535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245110" algn="l"/>
                        </a:tabLst>
                        <a:defRPr/>
                      </a:pPr>
                      <a:r>
                        <a:rPr lang="pl-PL" sz="1800" b="1" dirty="0" smtClean="0">
                          <a:solidFill>
                            <a:srgbClr val="8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600</a:t>
                      </a:r>
                    </a:p>
                  </a:txBody>
                  <a:tcPr marL="89535" marR="8953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6913658"/>
              </p:ext>
            </p:extLst>
          </p:nvPr>
        </p:nvGraphicFramePr>
        <p:xfrm>
          <a:off x="233518" y="3861048"/>
          <a:ext cx="8676964" cy="2592287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723680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4016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08932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000" dirty="0" smtClean="0">
                          <a:solidFill>
                            <a:srgbClr val="FFFF00"/>
                          </a:solidFill>
                          <a:latin typeface="Calibri" panose="020F0502020204030204" pitchFamily="34" charset="0"/>
                        </a:rPr>
                        <a:t>WSKAŹNIKI REZULTATU BEZPOŚREDNIEGO 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+mj-lt"/>
                        <a:buNone/>
                        <a:tabLst>
                          <a:tab pos="245110" algn="l"/>
                        </a:tabLst>
                        <a:defRPr/>
                      </a:pPr>
                      <a:endParaRPr lang="pl-PL" sz="15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9535" marR="89535" marT="0" marB="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83155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pl-PL" sz="16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Liczba uczniów, którzy nabyli kompetencje  kluczowe po opuszczeniu Programu</a:t>
                      </a:r>
                      <a:endParaRPr lang="pl-PL" sz="1600" b="0" dirty="0" smtClean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35" marR="89535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+mj-lt"/>
                        <a:buNone/>
                        <a:tabLst>
                          <a:tab pos="245110" algn="l"/>
                        </a:tabLst>
                        <a:defRPr/>
                      </a:pPr>
                      <a:r>
                        <a:rPr lang="pl-PL" sz="1800" b="1" smtClean="0">
                          <a:solidFill>
                            <a:srgbClr val="8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87 733</a:t>
                      </a:r>
                      <a:endParaRPr lang="pl-PL" sz="1800" b="1" dirty="0" smtClean="0">
                        <a:solidFill>
                          <a:srgbClr val="8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9535" marR="89535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pl-PL" sz="16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Liczba nauczycieli, którzy uzyskali kwalifikacje lub nabyli kompetencje po opuszczeniu Programu</a:t>
                      </a:r>
                      <a:endParaRPr lang="pl-PL" sz="1600" b="0" dirty="0" smtClean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35" marR="89535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+mj-lt"/>
                        <a:buNone/>
                        <a:tabLst>
                          <a:tab pos="245110" algn="l"/>
                        </a:tabLst>
                        <a:defRPr/>
                      </a:pPr>
                      <a:r>
                        <a:rPr lang="pl-PL" sz="1800" b="1" dirty="0" smtClean="0">
                          <a:solidFill>
                            <a:srgbClr val="8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9 234</a:t>
                      </a:r>
                    </a:p>
                  </a:txBody>
                  <a:tcPr marL="89535" marR="89535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lang="pl-PL" sz="16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Liczba szkół i placówek systemu oświaty wykorzystujących sprzęt TIK do prowadzenia zajęć edukacyjnych</a:t>
                      </a:r>
                      <a:endParaRPr lang="pl-PL" sz="1600" b="0" dirty="0" smtClean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35" marR="89535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+mj-lt"/>
                        <a:buNone/>
                        <a:tabLst>
                          <a:tab pos="245110" algn="l"/>
                        </a:tabLst>
                        <a:defRPr/>
                      </a:pPr>
                      <a:r>
                        <a:rPr lang="pl-PL" sz="1800" b="1" dirty="0" smtClean="0">
                          <a:solidFill>
                            <a:srgbClr val="8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686</a:t>
                      </a:r>
                    </a:p>
                  </a:txBody>
                  <a:tcPr marL="89535" marR="89535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pl-PL" sz="16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Liczba szkół, w których pracownie przedmiotowe wykorzystują doposażenie do prowadzenia zajęć edukacyjnych</a:t>
                      </a:r>
                      <a:endParaRPr lang="pl-PL" sz="1600" b="0" dirty="0" smtClean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35" marR="89535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+mj-lt"/>
                        <a:buNone/>
                        <a:tabLst>
                          <a:tab pos="245110" algn="l"/>
                        </a:tabLst>
                        <a:defRPr/>
                      </a:pPr>
                      <a:r>
                        <a:rPr lang="pl-PL" sz="1800" b="1" dirty="0" smtClean="0">
                          <a:solidFill>
                            <a:srgbClr val="8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545</a:t>
                      </a:r>
                    </a:p>
                  </a:txBody>
                  <a:tcPr marL="89535" marR="89535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auto">
          <a:xfrm>
            <a:off x="2405727" y="34384"/>
            <a:ext cx="6630769" cy="90481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pl-PL" altLang="pl-PL" sz="28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Wybrane wskaźniki OP 3. Edukacja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pl-PL" altLang="pl-PL" sz="2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(stan na 30.09.2016)</a:t>
            </a:r>
            <a:endParaRPr lang="pl-PL" altLang="pl-PL" sz="2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5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aśnienie ze strzałką w dół 4"/>
          <p:cNvSpPr/>
          <p:nvPr/>
        </p:nvSpPr>
        <p:spPr>
          <a:xfrm>
            <a:off x="1090785" y="784744"/>
            <a:ext cx="6912767" cy="1907579"/>
          </a:xfrm>
          <a:prstGeom prst="downArrowCallout">
            <a:avLst/>
          </a:prstGeom>
          <a:solidFill>
            <a:schemeClr val="accent3">
              <a:lumMod val="50000"/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1" hangingPunct="1">
              <a:spcAft>
                <a:spcPts val="300"/>
              </a:spcAft>
            </a:pPr>
            <a:r>
              <a:rPr lang="pl-PL" altLang="pl-PL" sz="2400" b="1" dirty="0">
                <a:solidFill>
                  <a:schemeClr val="bg1"/>
                </a:solidFill>
                <a:latin typeface="Calibri" pitchFamily="34" charset="0"/>
              </a:rPr>
              <a:t>OŚ PRIORYTETOWA 3.</a:t>
            </a:r>
          </a:p>
          <a:p>
            <a:pPr lvl="0" algn="ctr" eaLnBrk="1" hangingPunct="1">
              <a:spcAft>
                <a:spcPts val="300"/>
              </a:spcAft>
            </a:pPr>
            <a:r>
              <a:rPr lang="pl-PL" altLang="pl-PL" sz="2400" b="1" dirty="0" smtClean="0">
                <a:solidFill>
                  <a:srgbClr val="00FF00"/>
                </a:solidFill>
                <a:latin typeface="Calibri" pitchFamily="34" charset="0"/>
              </a:rPr>
              <a:t>TRYB POZAKONKURSOWY</a:t>
            </a:r>
            <a:endParaRPr lang="pl-PL" altLang="pl-PL" sz="2400" b="1" dirty="0">
              <a:solidFill>
                <a:srgbClr val="00FF00"/>
              </a:solidFill>
              <a:latin typeface="Calibri" pitchFamily="34" charset="0"/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8932219"/>
              </p:ext>
            </p:extLst>
          </p:nvPr>
        </p:nvGraphicFramePr>
        <p:xfrm>
          <a:off x="251517" y="2692323"/>
          <a:ext cx="8568954" cy="38330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96147">
                  <a:extLst>
                    <a:ext uri="{9D8B030D-6E8A-4147-A177-3AD203B41FA5}">
                      <a16:colId xmlns="" xmlns:a16="http://schemas.microsoft.com/office/drawing/2014/main" val="1628570003"/>
                    </a:ext>
                  </a:extLst>
                </a:gridCol>
                <a:gridCol w="2232248">
                  <a:extLst>
                    <a:ext uri="{9D8B030D-6E8A-4147-A177-3AD203B41FA5}">
                      <a16:colId xmlns="" xmlns:a16="http://schemas.microsoft.com/office/drawing/2014/main" val="2577120031"/>
                    </a:ext>
                  </a:extLst>
                </a:gridCol>
                <a:gridCol w="1224136">
                  <a:extLst>
                    <a:ext uri="{9D8B030D-6E8A-4147-A177-3AD203B41FA5}">
                      <a16:colId xmlns="" xmlns:a16="http://schemas.microsoft.com/office/drawing/2014/main" val="3074820698"/>
                    </a:ext>
                  </a:extLst>
                </a:gridCol>
                <a:gridCol w="1656184">
                  <a:extLst>
                    <a:ext uri="{9D8B030D-6E8A-4147-A177-3AD203B41FA5}">
                      <a16:colId xmlns="" xmlns:a16="http://schemas.microsoft.com/office/drawing/2014/main" val="170889140"/>
                    </a:ext>
                  </a:extLst>
                </a:gridCol>
                <a:gridCol w="2160239">
                  <a:extLst>
                    <a:ext uri="{9D8B030D-6E8A-4147-A177-3AD203B41FA5}">
                      <a16:colId xmlns="" xmlns:a16="http://schemas.microsoft.com/office/drawing/2014/main" val="3637162340"/>
                    </a:ext>
                  </a:extLst>
                </a:gridCol>
              </a:tblGrid>
              <a:tr h="924253">
                <a:tc>
                  <a:txBody>
                    <a:bodyPr/>
                    <a:lstStyle/>
                    <a:p>
                      <a:pPr algn="ctr"/>
                      <a:r>
                        <a:rPr lang="pl-PL" sz="1600" b="0" dirty="0" smtClean="0">
                          <a:latin typeface="Calibri" panose="020F0502020204030204" pitchFamily="34" charset="0"/>
                        </a:rPr>
                        <a:t>Działanie</a:t>
                      </a:r>
                      <a:r>
                        <a:rPr lang="pl-PL" sz="1600" b="0" baseline="0" dirty="0" smtClean="0">
                          <a:latin typeface="Calibri" panose="020F0502020204030204" pitchFamily="34" charset="0"/>
                        </a:rPr>
                        <a:t>/</a:t>
                      </a:r>
                    </a:p>
                    <a:p>
                      <a:pPr algn="ctr"/>
                      <a:r>
                        <a:rPr lang="pl-PL" sz="1600" b="0" baseline="0" dirty="0" smtClean="0">
                          <a:latin typeface="Calibri" panose="020F0502020204030204" pitchFamily="34" charset="0"/>
                        </a:rPr>
                        <a:t>Poddziałanie</a:t>
                      </a:r>
                      <a:endParaRPr lang="pl-PL" sz="1600" b="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0" dirty="0" smtClean="0">
                          <a:latin typeface="Calibri" panose="020F0502020204030204" pitchFamily="34" charset="0"/>
                        </a:rPr>
                        <a:t>Tytuł projektu</a:t>
                      </a:r>
                      <a:endParaRPr lang="pl-PL" sz="1600" b="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0" dirty="0" smtClean="0">
                          <a:latin typeface="Calibri" panose="020F0502020204030204" pitchFamily="34" charset="0"/>
                        </a:rPr>
                        <a:t>Liczba projektów</a:t>
                      </a:r>
                      <a:endParaRPr lang="pl-PL" sz="1600" b="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0" dirty="0" smtClean="0">
                          <a:latin typeface="Calibri" panose="020F0502020204030204" pitchFamily="34" charset="0"/>
                        </a:rPr>
                        <a:t>Wnioskodawca</a:t>
                      </a:r>
                      <a:endParaRPr lang="pl-PL" sz="1600" b="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0" dirty="0" smtClean="0">
                          <a:latin typeface="Calibri" panose="020F0502020204030204" pitchFamily="34" charset="0"/>
                        </a:rPr>
                        <a:t>Wartość projektu</a:t>
                      </a:r>
                    </a:p>
                    <a:p>
                      <a:pPr algn="ctr"/>
                      <a:r>
                        <a:rPr lang="pl-PL" sz="1600" b="0" dirty="0" smtClean="0">
                          <a:latin typeface="Calibri" panose="020F0502020204030204" pitchFamily="34" charset="0"/>
                        </a:rPr>
                        <a:t>(PLN)</a:t>
                      </a:r>
                      <a:endParaRPr lang="pl-PL" sz="1600" b="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13334798"/>
                  </a:ext>
                </a:extLst>
              </a:tr>
              <a:tr h="924253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latin typeface="Calibri" panose="020F0502020204030204" pitchFamily="34" charset="0"/>
                        </a:rPr>
                        <a:t>3.2./3.2.2.</a:t>
                      </a:r>
                      <a:endParaRPr lang="pl-PL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Pomorski program pomocy stypendialnej 2015/2016 i 2016/2017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pl-PL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SWP</a:t>
                      </a:r>
                      <a:endParaRPr lang="pl-PL" sz="16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3 464 000,00</a:t>
                      </a:r>
                      <a:endParaRPr lang="pl-PL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738272074"/>
                  </a:ext>
                </a:extLst>
              </a:tr>
              <a:tr h="9242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3.2./3.2.2.</a:t>
                      </a:r>
                      <a:endParaRPr kumimoji="0" lang="pl-PL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Zdolni z Pomorza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pl-PL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1" i="0" u="sng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Partnerskie:</a:t>
                      </a:r>
                    </a:p>
                    <a:p>
                      <a:pPr algn="ctr"/>
                      <a:r>
                        <a:rPr lang="pl-PL" sz="16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SWP, powiaty, szkoły wyższe</a:t>
                      </a:r>
                      <a:endParaRPr lang="pl-PL" sz="16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27 264 862,51</a:t>
                      </a:r>
                      <a:endParaRPr lang="pl-PL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238433019"/>
                  </a:ext>
                </a:extLst>
              </a:tr>
              <a:tr h="106026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3.3./3.3.2.</a:t>
                      </a:r>
                      <a:endParaRPr kumimoji="0" lang="pl-PL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Programy motywacyjne dla uczniów pomorskich szkół zawodowych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pl-PL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SWP</a:t>
                      </a:r>
                      <a:endParaRPr lang="pl-PL" sz="16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21  538 410,00</a:t>
                      </a:r>
                      <a:endParaRPr lang="pl-PL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486613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177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981075"/>
            <a:ext cx="8785225" cy="3816077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endParaRPr lang="pl-PL" altLang="pl-PL" sz="1800" dirty="0" smtClean="0">
              <a:solidFill>
                <a:schemeClr val="accent2"/>
              </a:solidFill>
              <a:latin typeface="Calibri" panose="020F0502020204030204" pitchFamily="34" charset="0"/>
            </a:endParaRPr>
          </a:p>
          <a:p>
            <a:pPr algn="just">
              <a:lnSpc>
                <a:spcPct val="8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pl-PL" altLang="pl-PL" sz="1800" dirty="0" smtClean="0">
                <a:latin typeface="Calibri" panose="020F0502020204030204" pitchFamily="34" charset="0"/>
              </a:rPr>
              <a:t>Wsparcie dzieci w ośrodkach wychowania przedszkolnego, uczniów szkół podstawowych, gimnazjalnych i ponadgimnazjalnych</a:t>
            </a:r>
          </a:p>
          <a:p>
            <a:pPr algn="just">
              <a:lnSpc>
                <a:spcPct val="8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pl-PL" altLang="pl-PL" sz="1800" dirty="0">
                <a:latin typeface="Calibri" panose="020F0502020204030204" pitchFamily="34" charset="0"/>
              </a:rPr>
              <a:t>Pomoc szkołom i nauczycielom</a:t>
            </a:r>
          </a:p>
          <a:p>
            <a:pPr algn="just">
              <a:lnSpc>
                <a:spcPct val="8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pl-PL" altLang="pl-PL" sz="1800" dirty="0" smtClean="0">
                <a:latin typeface="Calibri" panose="020F0502020204030204" pitchFamily="34" charset="0"/>
              </a:rPr>
              <a:t>Wyrównywanie szans edukacyjnych, w szczególności dla osób niepełnosprawnych, osób </a:t>
            </a:r>
            <a:br>
              <a:rPr lang="pl-PL" altLang="pl-PL" sz="1800" dirty="0" smtClean="0">
                <a:latin typeface="Calibri" panose="020F0502020204030204" pitchFamily="34" charset="0"/>
              </a:rPr>
            </a:br>
            <a:r>
              <a:rPr lang="pl-PL" altLang="pl-PL" sz="1800" dirty="0" smtClean="0">
                <a:latin typeface="Calibri" panose="020F0502020204030204" pitchFamily="34" charset="0"/>
              </a:rPr>
              <a:t>z terenów wiejskich, powracających na rynek pracy, 50+</a:t>
            </a:r>
          </a:p>
          <a:p>
            <a:pPr algn="just">
              <a:lnSpc>
                <a:spcPct val="8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pl-PL" altLang="pl-PL" sz="1800" dirty="0" smtClean="0">
                <a:latin typeface="Calibri" panose="020F0502020204030204" pitchFamily="34" charset="0"/>
              </a:rPr>
              <a:t>Staże i praktyki dla uczniów szkół zawodowych</a:t>
            </a:r>
          </a:p>
          <a:p>
            <a:pPr algn="just">
              <a:lnSpc>
                <a:spcPct val="8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pl-PL" altLang="pl-PL" sz="1800" dirty="0" smtClean="0">
                <a:latin typeface="Calibri" panose="020F0502020204030204" pitchFamily="34" charset="0"/>
              </a:rPr>
              <a:t>Inwestycje w rynek pracy – w pracodawcę i pracownika</a:t>
            </a:r>
          </a:p>
          <a:p>
            <a:pPr algn="just">
              <a:lnSpc>
                <a:spcPct val="8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pl-PL" altLang="pl-PL" sz="1800" dirty="0" smtClean="0">
                <a:latin typeface="Calibri" panose="020F0502020204030204" pitchFamily="34" charset="0"/>
              </a:rPr>
              <a:t>Przeciwdziałanie wykluczeniu społecznemu</a:t>
            </a:r>
          </a:p>
          <a:p>
            <a:pPr algn="just">
              <a:lnSpc>
                <a:spcPct val="8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pl-PL" altLang="pl-PL" sz="1800" dirty="0" smtClean="0">
                <a:latin typeface="Calibri" panose="020F0502020204030204" pitchFamily="34" charset="0"/>
              </a:rPr>
              <a:t>Działania na rzecz kształtowania współpracy pomiędzy nauką a biznesem</a:t>
            </a:r>
          </a:p>
        </p:txBody>
      </p:sp>
      <p:sp>
        <p:nvSpPr>
          <p:cNvPr id="8195" name="Title 1"/>
          <p:cNvSpPr txBox="1">
            <a:spLocks/>
          </p:cNvSpPr>
          <p:nvPr/>
        </p:nvSpPr>
        <p:spPr bwMode="auto">
          <a:xfrm>
            <a:off x="0" y="115888"/>
            <a:ext cx="9144000" cy="936625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l-PL" altLang="pl-PL" sz="2800" b="1" dirty="0">
                <a:solidFill>
                  <a:schemeClr val="bg1"/>
                </a:solidFill>
                <a:latin typeface="Calibri" panose="020F0502020204030204" pitchFamily="34" charset="0"/>
              </a:rPr>
              <a:t>Co </a:t>
            </a:r>
            <a:r>
              <a:rPr lang="pl-PL" altLang="pl-PL" sz="28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osiągamy </a:t>
            </a:r>
            <a:r>
              <a:rPr lang="pl-PL" altLang="pl-PL" sz="2800" b="1" dirty="0">
                <a:solidFill>
                  <a:schemeClr val="bg1"/>
                </a:solidFill>
                <a:latin typeface="Calibri" panose="020F0502020204030204" pitchFamily="34" charset="0"/>
              </a:rPr>
              <a:t>dzięki </a:t>
            </a:r>
            <a:br>
              <a:rPr lang="pl-PL" altLang="pl-PL" sz="2800" b="1" dirty="0">
                <a:solidFill>
                  <a:schemeClr val="bg1"/>
                </a:solidFill>
                <a:latin typeface="Calibri" panose="020F0502020204030204" pitchFamily="34" charset="0"/>
              </a:rPr>
            </a:br>
            <a:r>
              <a:rPr lang="pl-PL" altLang="pl-PL" sz="2800" b="1" dirty="0">
                <a:solidFill>
                  <a:schemeClr val="bg1"/>
                </a:solidFill>
                <a:latin typeface="Calibri" panose="020F0502020204030204" pitchFamily="34" charset="0"/>
              </a:rPr>
              <a:t>Europejskiemu Funduszowi Społecznemu?</a:t>
            </a:r>
          </a:p>
        </p:txBody>
      </p:sp>
      <p:sp>
        <p:nvSpPr>
          <p:cNvPr id="8196" name="Text Box 11"/>
          <p:cNvSpPr txBox="1">
            <a:spLocks noChangeArrowheads="1"/>
          </p:cNvSpPr>
          <p:nvPr/>
        </p:nvSpPr>
        <p:spPr bwMode="auto">
          <a:xfrm>
            <a:off x="0" y="4545110"/>
            <a:ext cx="9144000" cy="223445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342900" indent="-342900" algn="ctr"/>
            <a:r>
              <a:rPr lang="pl-PL" altLang="pl-PL" sz="24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SAMODZIELNOŚĆ, OTWARTOŚĆ I WIEDZA</a:t>
            </a:r>
          </a:p>
          <a:p>
            <a:pPr marL="342900" indent="-342900" algn="ctr"/>
            <a:r>
              <a:rPr lang="pl-PL" altLang="pl-PL" sz="24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WYSOKA KONKURENCYJNOŚĆ NA RYNKU PRACY</a:t>
            </a:r>
          </a:p>
          <a:p>
            <a:pPr algn="ctr">
              <a:buNone/>
            </a:pPr>
            <a:r>
              <a:rPr lang="pl-PL" altLang="pl-PL" sz="2400" b="1" dirty="0">
                <a:solidFill>
                  <a:srgbClr val="800000"/>
                </a:solidFill>
                <a:latin typeface="Calibri" panose="020F0502020204030204" pitchFamily="34" charset="0"/>
              </a:rPr>
              <a:t>=</a:t>
            </a:r>
          </a:p>
          <a:p>
            <a:pPr algn="ctr">
              <a:buNone/>
            </a:pPr>
            <a:r>
              <a:rPr lang="pl-PL" altLang="pl-PL" sz="24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TRWAŁA POPRAWA JAKOŚCI ŻYCIA</a:t>
            </a:r>
          </a:p>
          <a:p>
            <a:pPr algn="ctr">
              <a:buNone/>
            </a:pPr>
            <a:r>
              <a:rPr lang="pl-PL" altLang="pl-PL" sz="24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mieszkańców województwa </a:t>
            </a:r>
            <a:r>
              <a:rPr lang="pl-PL" altLang="pl-PL" sz="2400" b="1" dirty="0">
                <a:solidFill>
                  <a:srgbClr val="800000"/>
                </a:solidFill>
                <a:latin typeface="Calibri" panose="020F0502020204030204" pitchFamily="34" charset="0"/>
              </a:rPr>
              <a:t>pomorskiego</a:t>
            </a:r>
          </a:p>
        </p:txBody>
      </p:sp>
      <p:sp>
        <p:nvSpPr>
          <p:cNvPr id="2" name="Objaśnienie ze strzałką w dół 1"/>
          <p:cNvSpPr/>
          <p:nvPr/>
        </p:nvSpPr>
        <p:spPr>
          <a:xfrm>
            <a:off x="179388" y="1196752"/>
            <a:ext cx="8856984" cy="5112791"/>
          </a:xfrm>
          <a:prstGeom prst="downArrowCallout">
            <a:avLst/>
          </a:prstGeom>
          <a:solidFill>
            <a:schemeClr val="tx2">
              <a:lumMod val="25000"/>
              <a:lumOff val="75000"/>
              <a:alpha val="0"/>
            </a:schemeClr>
          </a:solidFill>
          <a:ln>
            <a:solidFill>
              <a:schemeClr val="accent1">
                <a:shade val="50000"/>
                <a:alpha val="3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80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7" descr="D:\POMORSKIE W UNII_SIW_NSS_ZNAKI_UNIJNE\NSS-NOWY-2014-2020\FE-2014-2020-PREZENTACJA PP\listownik-monoKONTRA-PASEK-Pomorskie-FE-UMWP-UE-EFSI-201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63" y="260350"/>
            <a:ext cx="833755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40494" y="2204864"/>
            <a:ext cx="8802688" cy="261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l-PL" altLang="pl-PL" sz="2400" b="1" dirty="0">
              <a:solidFill>
                <a:schemeClr val="bg1"/>
              </a:solidFill>
              <a:latin typeface="Calibri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pl-PL" altLang="pl-PL" sz="2400" b="1" dirty="0">
              <a:solidFill>
                <a:schemeClr val="bg1"/>
              </a:solidFill>
              <a:latin typeface="Calibri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l-PL" altLang="pl-PL" sz="3600" b="1" dirty="0" smtClean="0">
                <a:solidFill>
                  <a:schemeClr val="bg1"/>
                </a:solidFill>
                <a:latin typeface="Calibri" pitchFamily="34" charset="0"/>
              </a:rPr>
              <a:t>Dziękuję </a:t>
            </a:r>
            <a:r>
              <a:rPr lang="pl-PL" altLang="pl-PL" sz="3600" b="1" dirty="0">
                <a:solidFill>
                  <a:schemeClr val="bg1"/>
                </a:solidFill>
                <a:latin typeface="Calibri" pitchFamily="34" charset="0"/>
              </a:rPr>
              <a:t>za </a:t>
            </a:r>
            <a:r>
              <a:rPr lang="pl-PL" altLang="pl-PL" sz="3600" b="1" dirty="0" smtClean="0">
                <a:solidFill>
                  <a:schemeClr val="bg1"/>
                </a:solidFill>
                <a:latin typeface="Calibri" pitchFamily="34" charset="0"/>
              </a:rPr>
              <a:t>uwagę.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l-PL" altLang="pl-PL" sz="3600" b="1" dirty="0" smtClean="0">
                <a:solidFill>
                  <a:schemeClr val="bg1"/>
                </a:solidFill>
                <a:latin typeface="Calibri" pitchFamily="34" charset="0"/>
                <a:hlinkClick r:id="rId5"/>
              </a:rPr>
              <a:t>www.rpo.pomorskie.eu</a:t>
            </a:r>
            <a:endParaRPr lang="pl-PL" altLang="pl-PL" sz="36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pl-PL" altLang="pl-PL" sz="20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pl-PL" altLang="pl-PL" sz="2400" b="1" u="sng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10121" y="5650079"/>
            <a:ext cx="86634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392201" y="1820378"/>
            <a:ext cx="8447409" cy="2088231"/>
          </a:xfrm>
        </p:spPr>
        <p:txBody>
          <a:bodyPr/>
          <a:lstStyle/>
          <a:p>
            <a:r>
              <a:rPr lang="pl-PL" sz="2800" b="1" dirty="0" smtClean="0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pl-PL" sz="2800" b="1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pl-PL" sz="4800" b="1" dirty="0" smtClean="0">
                <a:solidFill>
                  <a:schemeClr val="bg1"/>
                </a:solidFill>
                <a:latin typeface="Calibri" pitchFamily="34" charset="0"/>
              </a:rPr>
              <a:t>W C Z O R A J …</a:t>
            </a:r>
            <a:endParaRPr lang="pl-PL" sz="4800" u="sng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868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4"/>
          <p:cNvSpPr txBox="1">
            <a:spLocks noChangeArrowheads="1"/>
          </p:cNvSpPr>
          <p:nvPr/>
        </p:nvSpPr>
        <p:spPr bwMode="auto">
          <a:xfrm>
            <a:off x="7843838" y="6453188"/>
            <a:ext cx="12239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l-PL" altLang="pl-PL" sz="1000"/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179388" y="1556792"/>
            <a:ext cx="8713787" cy="4392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269875">
              <a:spcBef>
                <a:spcPct val="20000"/>
              </a:spcBef>
              <a:buChar char="•"/>
              <a:tabLst>
                <a:tab pos="266700" algn="l"/>
                <a:tab pos="355600" algn="l"/>
                <a:tab pos="358775" algn="l"/>
                <a:tab pos="3408363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17550" indent="-285750" defTabSz="269875">
              <a:spcBef>
                <a:spcPct val="20000"/>
              </a:spcBef>
              <a:buChar char="–"/>
              <a:tabLst>
                <a:tab pos="266700" algn="l"/>
                <a:tab pos="355600" algn="l"/>
                <a:tab pos="358775" algn="l"/>
                <a:tab pos="34083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269875">
              <a:spcBef>
                <a:spcPct val="20000"/>
              </a:spcBef>
              <a:buChar char="•"/>
              <a:tabLst>
                <a:tab pos="266700" algn="l"/>
                <a:tab pos="355600" algn="l"/>
                <a:tab pos="358775" algn="l"/>
                <a:tab pos="34083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269875">
              <a:spcBef>
                <a:spcPct val="20000"/>
              </a:spcBef>
              <a:buChar char="–"/>
              <a:tabLst>
                <a:tab pos="266700" algn="l"/>
                <a:tab pos="355600" algn="l"/>
                <a:tab pos="358775" algn="l"/>
                <a:tab pos="34083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269875">
              <a:spcBef>
                <a:spcPct val="20000"/>
              </a:spcBef>
              <a:buChar char="»"/>
              <a:tabLst>
                <a:tab pos="266700" algn="l"/>
                <a:tab pos="355600" algn="l"/>
                <a:tab pos="358775" algn="l"/>
                <a:tab pos="34083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2698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6700" algn="l"/>
                <a:tab pos="355600" algn="l"/>
                <a:tab pos="358775" algn="l"/>
                <a:tab pos="34083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2698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6700" algn="l"/>
                <a:tab pos="355600" algn="l"/>
                <a:tab pos="358775" algn="l"/>
                <a:tab pos="34083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2698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6700" algn="l"/>
                <a:tab pos="355600" algn="l"/>
                <a:tab pos="358775" algn="l"/>
                <a:tab pos="34083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2698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6700" algn="l"/>
                <a:tab pos="355600" algn="l"/>
                <a:tab pos="358775" algn="l"/>
                <a:tab pos="34083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buFontTx/>
              <a:buNone/>
            </a:pPr>
            <a:endParaRPr lang="pl-PL" altLang="pl-PL" sz="100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179388" y="1125538"/>
            <a:ext cx="8158162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85000"/>
              </a:lnSpc>
              <a:buFontTx/>
              <a:buNone/>
            </a:pPr>
            <a:endParaRPr lang="pl-PL" altLang="pl-PL" sz="4000" b="1" u="sng"/>
          </a:p>
        </p:txBody>
      </p:sp>
      <p:sp>
        <p:nvSpPr>
          <p:cNvPr id="14342" name="Text Box 7"/>
          <p:cNvSpPr txBox="1">
            <a:spLocks noChangeArrowheads="1"/>
          </p:cNvSpPr>
          <p:nvPr/>
        </p:nvSpPr>
        <p:spPr bwMode="auto">
          <a:xfrm>
            <a:off x="539750" y="1989138"/>
            <a:ext cx="82089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l-PL" altLang="pl-PL" sz="2000" b="1">
                <a:solidFill>
                  <a:srgbClr val="800000"/>
                </a:solidFill>
                <a:latin typeface="Calibri" panose="020F0502020204030204" pitchFamily="34" charset="0"/>
              </a:rPr>
              <a:t>Zapewniliśmy dzieciom i młodzieży z pomorskich szkół możliwość lepszego </a:t>
            </a:r>
            <a:br>
              <a:rPr lang="pl-PL" altLang="pl-PL" sz="2000" b="1">
                <a:solidFill>
                  <a:srgbClr val="800000"/>
                </a:solidFill>
                <a:latin typeface="Calibri" panose="020F0502020204030204" pitchFamily="34" charset="0"/>
              </a:rPr>
            </a:br>
            <a:r>
              <a:rPr lang="pl-PL" altLang="pl-PL" sz="2000" b="1">
                <a:solidFill>
                  <a:srgbClr val="800000"/>
                </a:solidFill>
                <a:latin typeface="Calibri" panose="020F0502020204030204" pitchFamily="34" charset="0"/>
              </a:rPr>
              <a:t>i kompleksowego rozwoju edukacyjnego</a:t>
            </a:r>
          </a:p>
        </p:txBody>
      </p:sp>
      <p:sp>
        <p:nvSpPr>
          <p:cNvPr id="14343" name="Rectangle 42"/>
          <p:cNvSpPr>
            <a:spLocks noChangeArrowheads="1"/>
          </p:cNvSpPr>
          <p:nvPr/>
        </p:nvSpPr>
        <p:spPr bwMode="auto">
          <a:xfrm>
            <a:off x="0" y="1096962"/>
            <a:ext cx="9144000" cy="79057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/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l-PL" altLang="pl-PL" sz="24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Efekty inwestycji Samorządu Województwa w rozwój edukacji na Pomorzu </a:t>
            </a:r>
            <a:r>
              <a:rPr lang="pl-PL" altLang="pl-PL" sz="24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w latach 2007-2013 </a:t>
            </a:r>
            <a:r>
              <a:rPr lang="pl-PL" altLang="pl-PL" sz="24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(środki EFS)</a:t>
            </a:r>
            <a:endParaRPr lang="pl-PL" altLang="pl-PL" sz="24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4344" name="Rectangle 11"/>
          <p:cNvSpPr>
            <a:spLocks noChangeArrowheads="1"/>
          </p:cNvSpPr>
          <p:nvPr/>
        </p:nvSpPr>
        <p:spPr bwMode="auto">
          <a:xfrm>
            <a:off x="4644231" y="5596886"/>
            <a:ext cx="4248944" cy="1079500"/>
          </a:xfrm>
          <a:prstGeom prst="rect">
            <a:avLst/>
          </a:prstGeom>
          <a:solidFill>
            <a:srgbClr val="CCCC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1600" b="1" dirty="0">
                <a:latin typeface="Calibri" panose="020F0502020204030204" pitchFamily="34" charset="0"/>
              </a:rPr>
              <a:t>uczniów szkół zawodowych, </a:t>
            </a:r>
          </a:p>
          <a:p>
            <a:pPr algn="ctr" eaLnBrk="1" hangingPunct="1"/>
            <a:r>
              <a:rPr lang="pl-PL" altLang="pl-PL" sz="1600" b="1" dirty="0">
                <a:latin typeface="Calibri" panose="020F0502020204030204" pitchFamily="34" charset="0"/>
              </a:rPr>
              <a:t>zakończyło udział </a:t>
            </a:r>
          </a:p>
          <a:p>
            <a:pPr algn="ctr" eaLnBrk="1" hangingPunct="1"/>
            <a:r>
              <a:rPr lang="pl-PL" altLang="pl-PL" sz="1600" b="1" dirty="0">
                <a:latin typeface="Calibri" panose="020F0502020204030204" pitchFamily="34" charset="0"/>
              </a:rPr>
              <a:t>w stażach i praktykach</a:t>
            </a:r>
          </a:p>
        </p:txBody>
      </p:sp>
      <p:sp>
        <p:nvSpPr>
          <p:cNvPr id="14345" name="Oval 16"/>
          <p:cNvSpPr>
            <a:spLocks noChangeArrowheads="1"/>
          </p:cNvSpPr>
          <p:nvPr/>
        </p:nvSpPr>
        <p:spPr bwMode="auto">
          <a:xfrm>
            <a:off x="3852031" y="5533743"/>
            <a:ext cx="1439938" cy="919445"/>
          </a:xfrm>
          <a:prstGeom prst="ellipse">
            <a:avLst/>
          </a:prstGeom>
          <a:solidFill>
            <a:srgbClr val="FFFF99"/>
          </a:solidFill>
          <a:ln w="34925">
            <a:solidFill>
              <a:srgbClr val="8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3200" b="1" dirty="0" smtClean="0">
                <a:solidFill>
                  <a:srgbClr val="800000"/>
                </a:solidFill>
              </a:rPr>
              <a:t>37 565</a:t>
            </a:r>
            <a:endParaRPr lang="pl-PL" altLang="pl-PL" sz="3200" dirty="0"/>
          </a:p>
        </p:txBody>
      </p:sp>
      <p:sp>
        <p:nvSpPr>
          <p:cNvPr id="14347" name="Oval 20"/>
          <p:cNvSpPr>
            <a:spLocks noChangeArrowheads="1"/>
          </p:cNvSpPr>
          <p:nvPr/>
        </p:nvSpPr>
        <p:spPr bwMode="auto">
          <a:xfrm>
            <a:off x="107949" y="2951140"/>
            <a:ext cx="3527425" cy="2087562"/>
          </a:xfrm>
          <a:prstGeom prst="ellipse">
            <a:avLst/>
          </a:prstGeom>
          <a:solidFill>
            <a:srgbClr val="FFFF99"/>
          </a:solidFill>
          <a:ln w="25400">
            <a:noFill/>
            <a:round/>
            <a:headEnd/>
            <a:tailEnd/>
          </a:ln>
          <a:effectLst/>
        </p:spPr>
        <p:txBody>
          <a:bodyPr wrap="none" anchor="ctr"/>
          <a:lstStyle>
            <a:lvl1pPr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7200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140 864</a:t>
            </a:r>
            <a:r>
              <a:rPr lang="pl-PL" altLang="pl-PL" sz="7200" b="1" dirty="0" smtClean="0">
                <a:latin typeface="Calibri" panose="020F0502020204030204" pitchFamily="34" charset="0"/>
              </a:rPr>
              <a:t/>
            </a:r>
            <a:br>
              <a:rPr lang="pl-PL" altLang="pl-PL" sz="7200" b="1" dirty="0" smtClean="0">
                <a:latin typeface="Calibri" panose="020F0502020204030204" pitchFamily="34" charset="0"/>
              </a:rPr>
            </a:br>
            <a:r>
              <a:rPr lang="pl-PL" altLang="pl-PL" b="1" dirty="0" smtClean="0">
                <a:latin typeface="Calibri" panose="020F0502020204030204" pitchFamily="34" charset="0"/>
              </a:rPr>
              <a:t>uczniów </a:t>
            </a:r>
            <a:r>
              <a:rPr lang="pl-PL" altLang="pl-PL" b="1" dirty="0">
                <a:latin typeface="Calibri" panose="020F0502020204030204" pitchFamily="34" charset="0"/>
              </a:rPr>
              <a:t>objętych wsparciem </a:t>
            </a:r>
          </a:p>
        </p:txBody>
      </p:sp>
      <p:sp>
        <p:nvSpPr>
          <p:cNvPr id="14348" name="Rectangle 21"/>
          <p:cNvSpPr>
            <a:spLocks noChangeArrowheads="1"/>
          </p:cNvSpPr>
          <p:nvPr/>
        </p:nvSpPr>
        <p:spPr bwMode="auto">
          <a:xfrm>
            <a:off x="4644230" y="3375788"/>
            <a:ext cx="4320383" cy="1079500"/>
          </a:xfrm>
          <a:prstGeom prst="rect">
            <a:avLst/>
          </a:prstGeom>
          <a:solidFill>
            <a:srgbClr val="CCCC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1600" b="1" dirty="0">
                <a:latin typeface="Calibri" panose="020F0502020204030204" pitchFamily="34" charset="0"/>
              </a:rPr>
              <a:t>uczniów szkół </a:t>
            </a:r>
          </a:p>
          <a:p>
            <a:pPr algn="ctr" eaLnBrk="1" hangingPunct="1"/>
            <a:r>
              <a:rPr lang="pl-PL" altLang="pl-PL" sz="1600" b="1" dirty="0">
                <a:latin typeface="Calibri" panose="020F0502020204030204" pitchFamily="34" charset="0"/>
              </a:rPr>
              <a:t>podstawowych, gimnazjów i ponadgimnazjalnych, </a:t>
            </a:r>
          </a:p>
          <a:p>
            <a:pPr algn="ctr" eaLnBrk="1" hangingPunct="1"/>
            <a:r>
              <a:rPr lang="pl-PL" altLang="pl-PL" sz="1600" b="1" dirty="0">
                <a:latin typeface="Calibri" panose="020F0502020204030204" pitchFamily="34" charset="0"/>
              </a:rPr>
              <a:t>objętych wsparciem </a:t>
            </a:r>
          </a:p>
          <a:p>
            <a:pPr algn="ctr" eaLnBrk="1" hangingPunct="1"/>
            <a:r>
              <a:rPr lang="pl-PL" altLang="pl-PL" sz="1600" b="1" dirty="0">
                <a:latin typeface="Calibri" panose="020F0502020204030204" pitchFamily="34" charset="0"/>
              </a:rPr>
              <a:t>w ramach projektów rozwojowych</a:t>
            </a:r>
          </a:p>
        </p:txBody>
      </p:sp>
      <p:sp>
        <p:nvSpPr>
          <p:cNvPr id="14349" name="Oval 22"/>
          <p:cNvSpPr>
            <a:spLocks noChangeArrowheads="1"/>
          </p:cNvSpPr>
          <p:nvPr/>
        </p:nvSpPr>
        <p:spPr bwMode="auto">
          <a:xfrm>
            <a:off x="3995936" y="2788008"/>
            <a:ext cx="1918592" cy="886908"/>
          </a:xfrm>
          <a:prstGeom prst="ellipse">
            <a:avLst/>
          </a:prstGeom>
          <a:solidFill>
            <a:srgbClr val="FFFF99"/>
          </a:solidFill>
          <a:ln w="34925">
            <a:solidFill>
              <a:srgbClr val="8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3600" b="1" dirty="0" smtClean="0">
                <a:solidFill>
                  <a:schemeClr val="accent2"/>
                </a:solidFill>
              </a:rPr>
              <a:t>59 204</a:t>
            </a:r>
            <a:endParaRPr lang="pl-PL" altLang="pl-PL" sz="3600" b="1" dirty="0">
              <a:solidFill>
                <a:schemeClr val="accent2"/>
              </a:solidFill>
            </a:endParaRPr>
          </a:p>
        </p:txBody>
      </p:sp>
      <p:sp>
        <p:nvSpPr>
          <p:cNvPr id="14350" name="AutoShape 23"/>
          <p:cNvSpPr>
            <a:spLocks noChangeArrowheads="1"/>
          </p:cNvSpPr>
          <p:nvPr/>
        </p:nvSpPr>
        <p:spPr bwMode="auto">
          <a:xfrm rot="16200000">
            <a:off x="3622427" y="3760422"/>
            <a:ext cx="1368425" cy="1873250"/>
          </a:xfrm>
          <a:custGeom>
            <a:avLst/>
            <a:gdLst>
              <a:gd name="T0" fmla="*/ 684213 w 21600"/>
              <a:gd name="T1" fmla="*/ 0 h 21600"/>
              <a:gd name="T2" fmla="*/ 0 w 21600"/>
              <a:gd name="T3" fmla="*/ 1338073 h 21600"/>
              <a:gd name="T4" fmla="*/ 684213 w 21600"/>
              <a:gd name="T5" fmla="*/ 1605618 h 21600"/>
              <a:gd name="T6" fmla="*/ 1368425 w 21600"/>
              <a:gd name="T7" fmla="*/ 1338073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2160 w 21600"/>
              <a:gd name="T13" fmla="*/ 12343 h 21600"/>
              <a:gd name="T14" fmla="*/ 19440 w 21600"/>
              <a:gd name="T15" fmla="*/ 1851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lnTo>
                  <a:pt x="10800" y="0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4322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4"/>
          <p:cNvSpPr txBox="1">
            <a:spLocks noChangeArrowheads="1"/>
          </p:cNvSpPr>
          <p:nvPr/>
        </p:nvSpPr>
        <p:spPr bwMode="auto">
          <a:xfrm>
            <a:off x="7843838" y="6453188"/>
            <a:ext cx="12239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l-PL" altLang="pl-PL" sz="1000"/>
          </a:p>
        </p:txBody>
      </p:sp>
      <p:sp>
        <p:nvSpPr>
          <p:cNvPr id="12292" name="Rectangle 6"/>
          <p:cNvSpPr>
            <a:spLocks noChangeArrowheads="1"/>
          </p:cNvSpPr>
          <p:nvPr/>
        </p:nvSpPr>
        <p:spPr bwMode="auto">
          <a:xfrm>
            <a:off x="179388" y="1125538"/>
            <a:ext cx="8158162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85000"/>
              </a:lnSpc>
              <a:buFontTx/>
              <a:buNone/>
            </a:pPr>
            <a:endParaRPr lang="pl-PL" altLang="pl-PL" sz="4000" b="1" u="sng"/>
          </a:p>
        </p:txBody>
      </p:sp>
      <p:sp>
        <p:nvSpPr>
          <p:cNvPr id="12293" name="Text Box 7"/>
          <p:cNvSpPr txBox="1">
            <a:spLocks noChangeArrowheads="1"/>
          </p:cNvSpPr>
          <p:nvPr/>
        </p:nvSpPr>
        <p:spPr bwMode="auto">
          <a:xfrm>
            <a:off x="538162" y="1862347"/>
            <a:ext cx="820896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l-PL" altLang="pl-PL" sz="20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Stworzyliśmy możliwości otrzymania dofinansowania działalności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l-PL" altLang="pl-PL" sz="20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 przez szkoły kształcenia ogólnego i zawodowe z całego województwa</a:t>
            </a:r>
            <a:endParaRPr lang="pl-PL" altLang="pl-PL" sz="2000" b="1" dirty="0">
              <a:solidFill>
                <a:srgbClr val="800000"/>
              </a:solidFill>
              <a:latin typeface="Calibri" panose="020F0502020204030204" pitchFamily="34" charset="0"/>
            </a:endParaRPr>
          </a:p>
        </p:txBody>
      </p:sp>
      <p:sp>
        <p:nvSpPr>
          <p:cNvPr id="12295" name="Rectangle 10"/>
          <p:cNvSpPr>
            <a:spLocks noChangeArrowheads="1"/>
          </p:cNvSpPr>
          <p:nvPr/>
        </p:nvSpPr>
        <p:spPr bwMode="auto">
          <a:xfrm>
            <a:off x="395288" y="3284538"/>
            <a:ext cx="2089150" cy="792162"/>
          </a:xfrm>
          <a:prstGeom prst="rect">
            <a:avLst/>
          </a:prstGeom>
          <a:solidFill>
            <a:srgbClr val="CCCC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1600" b="1" dirty="0">
                <a:latin typeface="Calibri" panose="020F0502020204030204" pitchFamily="34" charset="0"/>
              </a:rPr>
              <a:t>szkół </a:t>
            </a:r>
          </a:p>
          <a:p>
            <a:pPr algn="ctr" eaLnBrk="1" hangingPunct="1"/>
            <a:r>
              <a:rPr lang="pl-PL" altLang="pl-PL" sz="1600" b="1" dirty="0">
                <a:latin typeface="Calibri" panose="020F0502020204030204" pitchFamily="34" charset="0"/>
              </a:rPr>
              <a:t>na obszarach wiejskich</a:t>
            </a:r>
          </a:p>
        </p:txBody>
      </p:sp>
      <p:sp>
        <p:nvSpPr>
          <p:cNvPr id="12296" name="Oval 11"/>
          <p:cNvSpPr>
            <a:spLocks noChangeArrowheads="1"/>
          </p:cNvSpPr>
          <p:nvPr/>
        </p:nvSpPr>
        <p:spPr bwMode="auto">
          <a:xfrm>
            <a:off x="827088" y="2636838"/>
            <a:ext cx="1511300" cy="792162"/>
          </a:xfrm>
          <a:prstGeom prst="ellipse">
            <a:avLst/>
          </a:prstGeom>
          <a:solidFill>
            <a:srgbClr val="FFFF99"/>
          </a:solidFill>
          <a:ln w="34925">
            <a:solidFill>
              <a:srgbClr val="8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3600" b="1" dirty="0" smtClean="0">
                <a:solidFill>
                  <a:srgbClr val="800000"/>
                </a:solidFill>
              </a:rPr>
              <a:t>625</a:t>
            </a:r>
            <a:endParaRPr lang="pl-PL" altLang="pl-PL" sz="3600" dirty="0"/>
          </a:p>
        </p:txBody>
      </p:sp>
      <p:sp>
        <p:nvSpPr>
          <p:cNvPr id="12298" name="Rectangle 14"/>
          <p:cNvSpPr>
            <a:spLocks noChangeArrowheads="1"/>
          </p:cNvSpPr>
          <p:nvPr/>
        </p:nvSpPr>
        <p:spPr bwMode="auto">
          <a:xfrm>
            <a:off x="6516688" y="3357563"/>
            <a:ext cx="2160587" cy="863600"/>
          </a:xfrm>
          <a:prstGeom prst="rect">
            <a:avLst/>
          </a:prstGeom>
          <a:solidFill>
            <a:srgbClr val="CCCC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1600" b="1">
                <a:latin typeface="Calibri" panose="020F0502020204030204" pitchFamily="34" charset="0"/>
              </a:rPr>
              <a:t>szkół </a:t>
            </a:r>
          </a:p>
          <a:p>
            <a:pPr algn="ctr" eaLnBrk="1" hangingPunct="1"/>
            <a:r>
              <a:rPr lang="pl-PL" altLang="pl-PL" sz="1600" b="1">
                <a:latin typeface="Calibri" panose="020F0502020204030204" pitchFamily="34" charset="0"/>
              </a:rPr>
              <a:t>na obszarach miejskich</a:t>
            </a:r>
          </a:p>
        </p:txBody>
      </p:sp>
      <p:sp>
        <p:nvSpPr>
          <p:cNvPr id="12299" name="Oval 15"/>
          <p:cNvSpPr>
            <a:spLocks noChangeArrowheads="1"/>
          </p:cNvSpPr>
          <p:nvPr/>
        </p:nvSpPr>
        <p:spPr bwMode="auto">
          <a:xfrm>
            <a:off x="7236296" y="2714340"/>
            <a:ext cx="1510829" cy="792518"/>
          </a:xfrm>
          <a:prstGeom prst="ellipse">
            <a:avLst/>
          </a:prstGeom>
          <a:solidFill>
            <a:srgbClr val="FFFF99"/>
          </a:solidFill>
          <a:ln w="41275">
            <a:solidFill>
              <a:srgbClr val="8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3200" b="1" dirty="0" smtClean="0">
                <a:solidFill>
                  <a:srgbClr val="800000"/>
                </a:solidFill>
              </a:rPr>
              <a:t>328</a:t>
            </a:r>
            <a:endParaRPr lang="pl-PL" altLang="pl-PL" sz="3200" dirty="0"/>
          </a:p>
        </p:txBody>
      </p:sp>
      <p:sp>
        <p:nvSpPr>
          <p:cNvPr id="12300" name="AutoShape 17"/>
          <p:cNvSpPr>
            <a:spLocks noChangeArrowheads="1"/>
          </p:cNvSpPr>
          <p:nvPr/>
        </p:nvSpPr>
        <p:spPr bwMode="auto">
          <a:xfrm>
            <a:off x="2281642" y="2652922"/>
            <a:ext cx="4392613" cy="1943100"/>
          </a:xfrm>
          <a:prstGeom prst="leftRightArrowCallout">
            <a:avLst>
              <a:gd name="adj1" fmla="val 25000"/>
              <a:gd name="adj2" fmla="val 25000"/>
              <a:gd name="adj3" fmla="val 28258"/>
              <a:gd name="adj4" fmla="val 50000"/>
            </a:avLst>
          </a:prstGeom>
          <a:solidFill>
            <a:srgbClr val="FFFF99"/>
          </a:solidFill>
          <a:ln w="2540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8000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953</a:t>
            </a:r>
            <a:endParaRPr lang="pl-PL" altLang="pl-PL" sz="8000" b="1" dirty="0">
              <a:solidFill>
                <a:schemeClr val="accent2"/>
              </a:solidFill>
              <a:latin typeface="Calibri" panose="020F0502020204030204" pitchFamily="34" charset="0"/>
            </a:endParaRPr>
          </a:p>
          <a:p>
            <a:pPr algn="ctr" eaLnBrk="1" hangingPunct="1"/>
            <a:r>
              <a:rPr lang="pl-PL" altLang="pl-PL" b="1" dirty="0" smtClean="0">
                <a:latin typeface="Calibri" panose="020F0502020204030204" pitchFamily="34" charset="0"/>
              </a:rPr>
              <a:t>szkoły </a:t>
            </a:r>
            <a:endParaRPr lang="pl-PL" altLang="pl-PL" b="1" dirty="0">
              <a:latin typeface="Calibri" panose="020F0502020204030204" pitchFamily="34" charset="0"/>
            </a:endParaRPr>
          </a:p>
          <a:p>
            <a:pPr algn="ctr" eaLnBrk="1" hangingPunct="1"/>
            <a:r>
              <a:rPr lang="pl-PL" altLang="pl-PL" b="1" dirty="0" smtClean="0">
                <a:latin typeface="Calibri" panose="020F0502020204030204" pitchFamily="34" charset="0"/>
              </a:rPr>
              <a:t>objęte </a:t>
            </a:r>
            <a:r>
              <a:rPr lang="pl-PL" altLang="pl-PL" b="1" dirty="0">
                <a:latin typeface="Calibri" panose="020F0502020204030204" pitchFamily="34" charset="0"/>
              </a:rPr>
              <a:t>wsparciem </a:t>
            </a:r>
          </a:p>
        </p:txBody>
      </p:sp>
      <p:sp>
        <p:nvSpPr>
          <p:cNvPr id="12301" name="Rectangle 19"/>
          <p:cNvSpPr>
            <a:spLocks noChangeArrowheads="1"/>
          </p:cNvSpPr>
          <p:nvPr/>
        </p:nvSpPr>
        <p:spPr bwMode="auto">
          <a:xfrm>
            <a:off x="827088" y="5084763"/>
            <a:ext cx="2376487" cy="1152525"/>
          </a:xfrm>
          <a:prstGeom prst="rect">
            <a:avLst/>
          </a:prstGeom>
          <a:solidFill>
            <a:srgbClr val="CCCC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1600" b="1" dirty="0" smtClean="0">
                <a:latin typeface="Calibri" panose="020F0502020204030204" pitchFamily="34" charset="0"/>
              </a:rPr>
              <a:t>szkoły podstawowe</a:t>
            </a:r>
            <a:endParaRPr lang="pl-PL" altLang="pl-PL" sz="1600" b="1" dirty="0">
              <a:latin typeface="Calibri" panose="020F0502020204030204" pitchFamily="34" charset="0"/>
            </a:endParaRPr>
          </a:p>
          <a:p>
            <a:pPr algn="ctr" eaLnBrk="1" hangingPunct="1"/>
            <a:r>
              <a:rPr lang="pl-PL" altLang="pl-PL" sz="1600" b="1" dirty="0" smtClean="0">
                <a:latin typeface="Calibri" panose="020F0502020204030204" pitchFamily="34" charset="0"/>
              </a:rPr>
              <a:t>zrealizowały </a:t>
            </a:r>
            <a:r>
              <a:rPr lang="pl-PL" altLang="pl-PL" sz="1600" b="1" dirty="0">
                <a:latin typeface="Calibri" panose="020F0502020204030204" pitchFamily="34" charset="0"/>
              </a:rPr>
              <a:t>projekty dot. </a:t>
            </a:r>
          </a:p>
          <a:p>
            <a:pPr algn="ctr" eaLnBrk="1" hangingPunct="1"/>
            <a:r>
              <a:rPr lang="pl-PL" altLang="pl-PL" sz="1600" b="1" dirty="0">
                <a:latin typeface="Calibri" panose="020F0502020204030204" pitchFamily="34" charset="0"/>
              </a:rPr>
              <a:t>indywidualizacji nauczania</a:t>
            </a:r>
          </a:p>
        </p:txBody>
      </p:sp>
      <p:sp>
        <p:nvSpPr>
          <p:cNvPr id="12302" name="Oval 20"/>
          <p:cNvSpPr>
            <a:spLocks noChangeArrowheads="1"/>
          </p:cNvSpPr>
          <p:nvPr/>
        </p:nvSpPr>
        <p:spPr bwMode="auto">
          <a:xfrm>
            <a:off x="648470" y="4436269"/>
            <a:ext cx="1444378" cy="792163"/>
          </a:xfrm>
          <a:prstGeom prst="ellipse">
            <a:avLst/>
          </a:prstGeom>
          <a:solidFill>
            <a:srgbClr val="FFFF99"/>
          </a:solidFill>
          <a:ln w="44450">
            <a:solidFill>
              <a:srgbClr val="8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4000" b="1" dirty="0" smtClean="0">
                <a:solidFill>
                  <a:srgbClr val="800000"/>
                </a:solidFill>
              </a:rPr>
              <a:t>592</a:t>
            </a:r>
            <a:endParaRPr lang="pl-PL" altLang="pl-PL" sz="4000" dirty="0"/>
          </a:p>
        </p:txBody>
      </p:sp>
      <p:sp>
        <p:nvSpPr>
          <p:cNvPr id="12303" name="Rectangle 21"/>
          <p:cNvSpPr>
            <a:spLocks noChangeArrowheads="1"/>
          </p:cNvSpPr>
          <p:nvPr/>
        </p:nvSpPr>
        <p:spPr bwMode="auto">
          <a:xfrm>
            <a:off x="5436642" y="5516563"/>
            <a:ext cx="3528517" cy="1008062"/>
          </a:xfrm>
          <a:prstGeom prst="rect">
            <a:avLst/>
          </a:prstGeom>
          <a:solidFill>
            <a:srgbClr val="CCCC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1600" b="1" dirty="0" smtClean="0">
                <a:latin typeface="Calibri" panose="020F0502020204030204" pitchFamily="34" charset="0"/>
              </a:rPr>
              <a:t>szkoły zawodowe </a:t>
            </a:r>
            <a:endParaRPr lang="pl-PL" altLang="pl-PL" sz="1600" b="1" dirty="0">
              <a:latin typeface="Calibri" panose="020F0502020204030204" pitchFamily="34" charset="0"/>
            </a:endParaRPr>
          </a:p>
          <a:p>
            <a:pPr algn="ctr" eaLnBrk="1" hangingPunct="1"/>
            <a:r>
              <a:rPr lang="pl-PL" altLang="pl-PL" sz="1600" b="1" dirty="0" smtClean="0">
                <a:latin typeface="Calibri" panose="020F0502020204030204" pitchFamily="34" charset="0"/>
              </a:rPr>
              <a:t>współpracowały </a:t>
            </a:r>
            <a:r>
              <a:rPr lang="pl-PL" altLang="pl-PL" sz="1600" b="1" dirty="0">
                <a:latin typeface="Calibri" panose="020F0502020204030204" pitchFamily="34" charset="0"/>
              </a:rPr>
              <a:t>z przedsiębiorstwami </a:t>
            </a:r>
          </a:p>
          <a:p>
            <a:pPr algn="ctr" eaLnBrk="1" hangingPunct="1"/>
            <a:r>
              <a:rPr lang="pl-PL" altLang="pl-PL" sz="1600" b="1" dirty="0">
                <a:latin typeface="Calibri" panose="020F0502020204030204" pitchFamily="34" charset="0"/>
              </a:rPr>
              <a:t>w zakresie </a:t>
            </a:r>
          </a:p>
          <a:p>
            <a:pPr algn="ctr" eaLnBrk="1" hangingPunct="1"/>
            <a:r>
              <a:rPr lang="pl-PL" altLang="pl-PL" sz="1600" b="1" dirty="0">
                <a:latin typeface="Calibri" panose="020F0502020204030204" pitchFamily="34" charset="0"/>
              </a:rPr>
              <a:t>wdrażania programów rozwojowych</a:t>
            </a:r>
          </a:p>
        </p:txBody>
      </p:sp>
      <p:sp>
        <p:nvSpPr>
          <p:cNvPr id="12304" name="Oval 23"/>
          <p:cNvSpPr>
            <a:spLocks noChangeArrowheads="1"/>
          </p:cNvSpPr>
          <p:nvPr/>
        </p:nvSpPr>
        <p:spPr bwMode="auto">
          <a:xfrm>
            <a:off x="7596336" y="4940301"/>
            <a:ext cx="1327002" cy="792162"/>
          </a:xfrm>
          <a:prstGeom prst="ellipse">
            <a:avLst/>
          </a:prstGeom>
          <a:solidFill>
            <a:srgbClr val="FFFF99"/>
          </a:solidFill>
          <a:ln w="34925">
            <a:solidFill>
              <a:srgbClr val="8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3600" b="1" dirty="0" smtClean="0">
                <a:solidFill>
                  <a:srgbClr val="800000"/>
                </a:solidFill>
              </a:rPr>
              <a:t>292</a:t>
            </a:r>
            <a:endParaRPr lang="pl-PL" altLang="pl-PL" sz="3600" dirty="0"/>
          </a:p>
        </p:txBody>
      </p:sp>
      <p:sp>
        <p:nvSpPr>
          <p:cNvPr id="12305" name="Rectangle 18"/>
          <p:cNvSpPr>
            <a:spLocks noChangeArrowheads="1"/>
          </p:cNvSpPr>
          <p:nvPr/>
        </p:nvSpPr>
        <p:spPr bwMode="auto">
          <a:xfrm>
            <a:off x="3635897" y="4797425"/>
            <a:ext cx="2809354" cy="792163"/>
          </a:xfrm>
          <a:prstGeom prst="rect">
            <a:avLst/>
          </a:prstGeom>
          <a:solidFill>
            <a:srgbClr val="CCCC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1600" b="1">
                <a:latin typeface="Calibri" panose="020F0502020204030204" pitchFamily="34" charset="0"/>
              </a:rPr>
              <a:t>szkół zawodowych </a:t>
            </a:r>
          </a:p>
          <a:p>
            <a:pPr algn="ctr" eaLnBrk="1" hangingPunct="1"/>
            <a:r>
              <a:rPr lang="pl-PL" altLang="pl-PL" sz="1600" b="1">
                <a:latin typeface="Calibri" panose="020F0502020204030204" pitchFamily="34" charset="0"/>
              </a:rPr>
              <a:t>wdrożyło programy rozwojowe</a:t>
            </a:r>
          </a:p>
        </p:txBody>
      </p:sp>
      <p:sp>
        <p:nvSpPr>
          <p:cNvPr id="12306" name="Oval 22"/>
          <p:cNvSpPr>
            <a:spLocks noChangeArrowheads="1"/>
          </p:cNvSpPr>
          <p:nvPr/>
        </p:nvSpPr>
        <p:spPr bwMode="auto">
          <a:xfrm>
            <a:off x="5867400" y="4292600"/>
            <a:ext cx="1368896" cy="792163"/>
          </a:xfrm>
          <a:prstGeom prst="ellipse">
            <a:avLst/>
          </a:prstGeom>
          <a:solidFill>
            <a:srgbClr val="FFFF99"/>
          </a:solidFill>
          <a:ln w="41275">
            <a:solidFill>
              <a:srgbClr val="8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3600" b="1" dirty="0" smtClean="0">
                <a:solidFill>
                  <a:srgbClr val="800000"/>
                </a:solidFill>
              </a:rPr>
              <a:t>515</a:t>
            </a:r>
            <a:endParaRPr lang="pl-PL" altLang="pl-PL" sz="3600" dirty="0"/>
          </a:p>
        </p:txBody>
      </p:sp>
      <p:sp>
        <p:nvSpPr>
          <p:cNvPr id="18" name="Rectangle 42"/>
          <p:cNvSpPr>
            <a:spLocks noChangeArrowheads="1"/>
          </p:cNvSpPr>
          <p:nvPr/>
        </p:nvSpPr>
        <p:spPr bwMode="auto">
          <a:xfrm>
            <a:off x="0" y="1098655"/>
            <a:ext cx="9144000" cy="79057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/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l-PL" altLang="pl-PL" sz="24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Efekty inwestycji Samorządu Województwa w rozwój edukacji na Pomorzu </a:t>
            </a:r>
            <a:r>
              <a:rPr lang="pl-PL" altLang="pl-PL" sz="24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w latach 2007-2013 </a:t>
            </a:r>
            <a:r>
              <a:rPr lang="pl-PL" altLang="pl-PL" sz="24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(środki EFS)</a:t>
            </a:r>
            <a:endParaRPr lang="pl-PL" altLang="pl-PL" sz="24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89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4"/>
          <p:cNvSpPr txBox="1">
            <a:spLocks noChangeArrowheads="1"/>
          </p:cNvSpPr>
          <p:nvPr/>
        </p:nvSpPr>
        <p:spPr bwMode="auto">
          <a:xfrm>
            <a:off x="7843838" y="6453188"/>
            <a:ext cx="12239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l-PL" altLang="pl-PL" sz="1000"/>
          </a:p>
        </p:txBody>
      </p:sp>
      <p:sp>
        <p:nvSpPr>
          <p:cNvPr id="13316" name="Rectangle 5"/>
          <p:cNvSpPr>
            <a:spLocks noChangeArrowheads="1"/>
          </p:cNvSpPr>
          <p:nvPr/>
        </p:nvSpPr>
        <p:spPr bwMode="auto">
          <a:xfrm>
            <a:off x="179388" y="1557338"/>
            <a:ext cx="8713787" cy="4392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269875">
              <a:spcBef>
                <a:spcPct val="20000"/>
              </a:spcBef>
              <a:buChar char="•"/>
              <a:tabLst>
                <a:tab pos="266700" algn="l"/>
                <a:tab pos="355600" algn="l"/>
                <a:tab pos="358775" algn="l"/>
                <a:tab pos="3408363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17550" indent="-285750" defTabSz="269875">
              <a:spcBef>
                <a:spcPct val="20000"/>
              </a:spcBef>
              <a:buChar char="–"/>
              <a:tabLst>
                <a:tab pos="266700" algn="l"/>
                <a:tab pos="355600" algn="l"/>
                <a:tab pos="358775" algn="l"/>
                <a:tab pos="34083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269875">
              <a:spcBef>
                <a:spcPct val="20000"/>
              </a:spcBef>
              <a:buChar char="•"/>
              <a:tabLst>
                <a:tab pos="266700" algn="l"/>
                <a:tab pos="355600" algn="l"/>
                <a:tab pos="358775" algn="l"/>
                <a:tab pos="34083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269875">
              <a:spcBef>
                <a:spcPct val="20000"/>
              </a:spcBef>
              <a:buChar char="–"/>
              <a:tabLst>
                <a:tab pos="266700" algn="l"/>
                <a:tab pos="355600" algn="l"/>
                <a:tab pos="358775" algn="l"/>
                <a:tab pos="34083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269875">
              <a:spcBef>
                <a:spcPct val="20000"/>
              </a:spcBef>
              <a:buChar char="»"/>
              <a:tabLst>
                <a:tab pos="266700" algn="l"/>
                <a:tab pos="355600" algn="l"/>
                <a:tab pos="358775" algn="l"/>
                <a:tab pos="34083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2698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6700" algn="l"/>
                <a:tab pos="355600" algn="l"/>
                <a:tab pos="358775" algn="l"/>
                <a:tab pos="34083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2698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6700" algn="l"/>
                <a:tab pos="355600" algn="l"/>
                <a:tab pos="358775" algn="l"/>
                <a:tab pos="34083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2698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6700" algn="l"/>
                <a:tab pos="355600" algn="l"/>
                <a:tab pos="358775" algn="l"/>
                <a:tab pos="34083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2698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6700" algn="l"/>
                <a:tab pos="355600" algn="l"/>
                <a:tab pos="358775" algn="l"/>
                <a:tab pos="34083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buFontTx/>
              <a:buNone/>
            </a:pPr>
            <a:endParaRPr lang="pl-PL" altLang="pl-PL" sz="100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179388" y="1125538"/>
            <a:ext cx="8158162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85000"/>
              </a:lnSpc>
              <a:buFontTx/>
              <a:buNone/>
            </a:pPr>
            <a:endParaRPr lang="pl-PL" altLang="pl-PL" sz="4000" b="1" u="sng"/>
          </a:p>
        </p:txBody>
      </p:sp>
      <p:sp>
        <p:nvSpPr>
          <p:cNvPr id="13318" name="Text Box 7"/>
          <p:cNvSpPr txBox="1">
            <a:spLocks noChangeArrowheads="1"/>
          </p:cNvSpPr>
          <p:nvPr/>
        </p:nvSpPr>
        <p:spPr bwMode="auto">
          <a:xfrm>
            <a:off x="539750" y="1989138"/>
            <a:ext cx="820896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l-PL" altLang="pl-PL" sz="20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Wsparliśmy inwestycje w poprawę dostępności i jakości edukacji przedszkolnej w całym województwie </a:t>
            </a:r>
            <a:endParaRPr lang="pl-PL" altLang="pl-PL" sz="2000" b="1" dirty="0">
              <a:solidFill>
                <a:srgbClr val="800000"/>
              </a:solidFill>
              <a:latin typeface="Calibri" panose="020F0502020204030204" pitchFamily="34" charset="0"/>
            </a:endParaRPr>
          </a:p>
        </p:txBody>
      </p:sp>
      <p:sp>
        <p:nvSpPr>
          <p:cNvPr id="13320" name="Rectangle 11"/>
          <p:cNvSpPr>
            <a:spLocks noChangeArrowheads="1"/>
          </p:cNvSpPr>
          <p:nvPr/>
        </p:nvSpPr>
        <p:spPr bwMode="auto">
          <a:xfrm>
            <a:off x="179388" y="3002826"/>
            <a:ext cx="3636169" cy="1079500"/>
          </a:xfrm>
          <a:prstGeom prst="rect">
            <a:avLst/>
          </a:prstGeom>
          <a:solidFill>
            <a:srgbClr val="CCCC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1600" b="1">
                <a:latin typeface="Calibri" panose="020F0502020204030204" pitchFamily="34" charset="0"/>
              </a:rPr>
              <a:t>wspartych </a:t>
            </a:r>
          </a:p>
          <a:p>
            <a:pPr algn="ctr" eaLnBrk="1" hangingPunct="1"/>
            <a:r>
              <a:rPr lang="pl-PL" altLang="pl-PL" sz="1600" b="1">
                <a:latin typeface="Calibri" panose="020F0502020204030204" pitchFamily="34" charset="0"/>
              </a:rPr>
              <a:t>ośrodków wychowania przedszkolnego</a:t>
            </a:r>
            <a:r>
              <a:rPr lang="pl-PL" altLang="pl-PL" sz="160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13321" name="Rectangle 13"/>
          <p:cNvSpPr>
            <a:spLocks noChangeArrowheads="1"/>
          </p:cNvSpPr>
          <p:nvPr/>
        </p:nvSpPr>
        <p:spPr bwMode="auto">
          <a:xfrm>
            <a:off x="5141117" y="3263401"/>
            <a:ext cx="3673475" cy="1223963"/>
          </a:xfrm>
          <a:prstGeom prst="rect">
            <a:avLst/>
          </a:prstGeom>
          <a:solidFill>
            <a:srgbClr val="CCCC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1600" b="1">
                <a:latin typeface="Calibri" panose="020F0502020204030204" pitchFamily="34" charset="0"/>
              </a:rPr>
              <a:t>zmodernizowanych </a:t>
            </a:r>
          </a:p>
          <a:p>
            <a:pPr algn="ctr" eaLnBrk="1" hangingPunct="1"/>
            <a:r>
              <a:rPr lang="pl-PL" altLang="pl-PL" sz="1600" b="1">
                <a:latin typeface="Calibri" panose="020F0502020204030204" pitchFamily="34" charset="0"/>
              </a:rPr>
              <a:t>oddziałów przedszkolnych </a:t>
            </a:r>
          </a:p>
          <a:p>
            <a:pPr algn="ctr" eaLnBrk="1" hangingPunct="1"/>
            <a:r>
              <a:rPr lang="pl-PL" altLang="pl-PL" sz="1600" b="1">
                <a:latin typeface="Calibri" panose="020F0502020204030204" pitchFamily="34" charset="0"/>
              </a:rPr>
              <a:t>zlokalizowanych </a:t>
            </a:r>
          </a:p>
          <a:p>
            <a:pPr algn="ctr" eaLnBrk="1" hangingPunct="1"/>
            <a:r>
              <a:rPr lang="pl-PL" altLang="pl-PL" sz="1600" b="1">
                <a:latin typeface="Calibri" panose="020F0502020204030204" pitchFamily="34" charset="0"/>
              </a:rPr>
              <a:t>przy szkołach podstawowych </a:t>
            </a:r>
          </a:p>
        </p:txBody>
      </p:sp>
      <p:sp>
        <p:nvSpPr>
          <p:cNvPr id="13322" name="Oval 16"/>
          <p:cNvSpPr>
            <a:spLocks noChangeArrowheads="1"/>
          </p:cNvSpPr>
          <p:nvPr/>
        </p:nvSpPr>
        <p:spPr bwMode="auto">
          <a:xfrm>
            <a:off x="2387253" y="2719087"/>
            <a:ext cx="1871216" cy="792162"/>
          </a:xfrm>
          <a:prstGeom prst="ellipse">
            <a:avLst/>
          </a:prstGeom>
          <a:solidFill>
            <a:srgbClr val="FFFF99"/>
          </a:solidFill>
          <a:ln w="38100">
            <a:solidFill>
              <a:srgbClr val="8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3600" b="1" dirty="0" smtClean="0">
                <a:solidFill>
                  <a:srgbClr val="800000"/>
                </a:solidFill>
              </a:rPr>
              <a:t>331</a:t>
            </a:r>
            <a:endParaRPr lang="pl-PL" altLang="pl-PL" sz="3600" dirty="0"/>
          </a:p>
        </p:txBody>
      </p:sp>
      <p:sp>
        <p:nvSpPr>
          <p:cNvPr id="13323" name="Oval 17"/>
          <p:cNvSpPr>
            <a:spLocks noChangeArrowheads="1"/>
          </p:cNvSpPr>
          <p:nvPr/>
        </p:nvSpPr>
        <p:spPr bwMode="auto">
          <a:xfrm>
            <a:off x="5185171" y="2727116"/>
            <a:ext cx="1187053" cy="792163"/>
          </a:xfrm>
          <a:prstGeom prst="ellipse">
            <a:avLst/>
          </a:prstGeom>
          <a:solidFill>
            <a:srgbClr val="FFFF99"/>
          </a:solidFill>
          <a:ln w="38100">
            <a:solidFill>
              <a:srgbClr val="8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3600" b="1" dirty="0" smtClean="0">
                <a:solidFill>
                  <a:srgbClr val="800000"/>
                </a:solidFill>
              </a:rPr>
              <a:t>69</a:t>
            </a:r>
            <a:endParaRPr lang="pl-PL" altLang="pl-PL" sz="3600" dirty="0"/>
          </a:p>
        </p:txBody>
      </p:sp>
      <p:sp>
        <p:nvSpPr>
          <p:cNvPr id="13325" name="Oval 20"/>
          <p:cNvSpPr>
            <a:spLocks noChangeArrowheads="1"/>
          </p:cNvSpPr>
          <p:nvPr/>
        </p:nvSpPr>
        <p:spPr bwMode="auto">
          <a:xfrm>
            <a:off x="2368659" y="4648703"/>
            <a:ext cx="4176489" cy="2048960"/>
          </a:xfrm>
          <a:prstGeom prst="ellipse">
            <a:avLst/>
          </a:prstGeom>
          <a:solidFill>
            <a:srgbClr val="FFFF99"/>
          </a:solidFill>
          <a:ln w="25400">
            <a:noFill/>
            <a:round/>
            <a:headEnd/>
            <a:tailEnd/>
          </a:ln>
          <a:effectLst/>
        </p:spPr>
        <p:txBody>
          <a:bodyPr wrap="none" anchor="ctr"/>
          <a:lstStyle>
            <a:lvl1pPr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8800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8 340</a:t>
            </a:r>
            <a:endParaRPr lang="pl-PL" altLang="pl-PL" sz="8800" b="1" dirty="0">
              <a:solidFill>
                <a:schemeClr val="accent2"/>
              </a:solidFill>
              <a:latin typeface="Calibri" panose="020F0502020204030204" pitchFamily="34" charset="0"/>
            </a:endParaRPr>
          </a:p>
          <a:p>
            <a:pPr algn="ctr" eaLnBrk="1" hangingPunct="1"/>
            <a:r>
              <a:rPr lang="pl-PL" altLang="pl-PL" b="1" dirty="0">
                <a:latin typeface="Calibri" panose="020F0502020204030204" pitchFamily="34" charset="0"/>
              </a:rPr>
              <a:t>dzieci w wieku 3-5 lat </a:t>
            </a:r>
          </a:p>
          <a:p>
            <a:pPr algn="ctr" eaLnBrk="1" hangingPunct="1"/>
            <a:r>
              <a:rPr lang="pl-PL" altLang="pl-PL" b="1" dirty="0">
                <a:latin typeface="Calibri" panose="020F0502020204030204" pitchFamily="34" charset="0"/>
              </a:rPr>
              <a:t>objętych wsparciem </a:t>
            </a:r>
          </a:p>
        </p:txBody>
      </p:sp>
      <p:sp>
        <p:nvSpPr>
          <p:cNvPr id="13326" name="AutoShape 21"/>
          <p:cNvSpPr>
            <a:spLocks noChangeArrowheads="1"/>
          </p:cNvSpPr>
          <p:nvPr/>
        </p:nvSpPr>
        <p:spPr bwMode="auto">
          <a:xfrm rot="10800000">
            <a:off x="3772692" y="3628505"/>
            <a:ext cx="1368425" cy="1116012"/>
          </a:xfrm>
          <a:custGeom>
            <a:avLst/>
            <a:gdLst>
              <a:gd name="T0" fmla="*/ 684213 w 21600"/>
              <a:gd name="T1" fmla="*/ 0 h 21600"/>
              <a:gd name="T2" fmla="*/ 0 w 21600"/>
              <a:gd name="T3" fmla="*/ 797174 h 21600"/>
              <a:gd name="T4" fmla="*/ 684213 w 21600"/>
              <a:gd name="T5" fmla="*/ 956567 h 21600"/>
              <a:gd name="T6" fmla="*/ 1368425 w 21600"/>
              <a:gd name="T7" fmla="*/ 797174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2160 w 21600"/>
              <a:gd name="T13" fmla="*/ 12343 h 21600"/>
              <a:gd name="T14" fmla="*/ 19440 w 21600"/>
              <a:gd name="T15" fmla="*/ 1851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lnTo>
                  <a:pt x="10800" y="0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15" name="Rectangle 42"/>
          <p:cNvSpPr>
            <a:spLocks noChangeArrowheads="1"/>
          </p:cNvSpPr>
          <p:nvPr/>
        </p:nvSpPr>
        <p:spPr bwMode="auto">
          <a:xfrm>
            <a:off x="0" y="1096962"/>
            <a:ext cx="9144000" cy="79057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/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l-PL" altLang="pl-PL" sz="24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Efekty inwestycji Samorządu Województwa w rozwój edukacji na Pomorzu </a:t>
            </a:r>
            <a:r>
              <a:rPr lang="pl-PL" altLang="pl-PL" sz="24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w latach 2007-2013 </a:t>
            </a:r>
            <a:r>
              <a:rPr lang="pl-PL" altLang="pl-PL" sz="24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(środki EFS)</a:t>
            </a:r>
            <a:endParaRPr lang="pl-PL" altLang="pl-PL" sz="24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93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4"/>
          <p:cNvSpPr txBox="1">
            <a:spLocks noChangeArrowheads="1"/>
          </p:cNvSpPr>
          <p:nvPr/>
        </p:nvSpPr>
        <p:spPr bwMode="auto">
          <a:xfrm>
            <a:off x="7843838" y="6453188"/>
            <a:ext cx="12239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l-PL" altLang="pl-PL" sz="1000"/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179388" y="1557338"/>
            <a:ext cx="8713787" cy="4392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269875">
              <a:spcBef>
                <a:spcPct val="20000"/>
              </a:spcBef>
              <a:buChar char="•"/>
              <a:tabLst>
                <a:tab pos="266700" algn="l"/>
                <a:tab pos="355600" algn="l"/>
                <a:tab pos="358775" algn="l"/>
                <a:tab pos="3408363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17550" indent="-285750" defTabSz="269875">
              <a:spcBef>
                <a:spcPct val="20000"/>
              </a:spcBef>
              <a:buChar char="–"/>
              <a:tabLst>
                <a:tab pos="266700" algn="l"/>
                <a:tab pos="355600" algn="l"/>
                <a:tab pos="358775" algn="l"/>
                <a:tab pos="34083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269875">
              <a:spcBef>
                <a:spcPct val="20000"/>
              </a:spcBef>
              <a:buChar char="•"/>
              <a:tabLst>
                <a:tab pos="266700" algn="l"/>
                <a:tab pos="355600" algn="l"/>
                <a:tab pos="358775" algn="l"/>
                <a:tab pos="34083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269875">
              <a:spcBef>
                <a:spcPct val="20000"/>
              </a:spcBef>
              <a:buChar char="–"/>
              <a:tabLst>
                <a:tab pos="266700" algn="l"/>
                <a:tab pos="355600" algn="l"/>
                <a:tab pos="358775" algn="l"/>
                <a:tab pos="34083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269875">
              <a:spcBef>
                <a:spcPct val="20000"/>
              </a:spcBef>
              <a:buChar char="»"/>
              <a:tabLst>
                <a:tab pos="266700" algn="l"/>
                <a:tab pos="355600" algn="l"/>
                <a:tab pos="358775" algn="l"/>
                <a:tab pos="34083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2698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6700" algn="l"/>
                <a:tab pos="355600" algn="l"/>
                <a:tab pos="358775" algn="l"/>
                <a:tab pos="34083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2698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6700" algn="l"/>
                <a:tab pos="355600" algn="l"/>
                <a:tab pos="358775" algn="l"/>
                <a:tab pos="34083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2698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6700" algn="l"/>
                <a:tab pos="355600" algn="l"/>
                <a:tab pos="358775" algn="l"/>
                <a:tab pos="34083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2698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6700" algn="l"/>
                <a:tab pos="355600" algn="l"/>
                <a:tab pos="358775" algn="l"/>
                <a:tab pos="34083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buFontTx/>
              <a:buNone/>
            </a:pPr>
            <a:endParaRPr lang="pl-PL" altLang="pl-PL" sz="100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179388" y="1125538"/>
            <a:ext cx="8158162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85000"/>
              </a:lnSpc>
              <a:buFontTx/>
              <a:buNone/>
            </a:pPr>
            <a:endParaRPr lang="pl-PL" altLang="pl-PL" sz="4000" b="1" u="sng"/>
          </a:p>
        </p:txBody>
      </p:sp>
      <p:sp>
        <p:nvSpPr>
          <p:cNvPr id="15366" name="Text Box 7"/>
          <p:cNvSpPr txBox="1">
            <a:spLocks noChangeArrowheads="1"/>
          </p:cNvSpPr>
          <p:nvPr/>
        </p:nvSpPr>
        <p:spPr bwMode="auto">
          <a:xfrm>
            <a:off x="539750" y="1989138"/>
            <a:ext cx="82089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l-PL" altLang="pl-PL" sz="2000" b="1">
                <a:solidFill>
                  <a:srgbClr val="800000"/>
                </a:solidFill>
                <a:latin typeface="Calibri" panose="020F0502020204030204" pitchFamily="34" charset="0"/>
              </a:rPr>
              <a:t>Umożliwiliśmy pomorskim nauczycielom i pedagogom podnoszenie swoich kwalifikacji i kompetencji w celu doskonalenia jakości ich pracy i wspierania rozwoju zawodowego</a:t>
            </a:r>
          </a:p>
        </p:txBody>
      </p:sp>
      <p:sp>
        <p:nvSpPr>
          <p:cNvPr id="15369" name="Rectangle 14"/>
          <p:cNvSpPr>
            <a:spLocks noChangeArrowheads="1"/>
          </p:cNvSpPr>
          <p:nvPr/>
        </p:nvSpPr>
        <p:spPr bwMode="auto">
          <a:xfrm>
            <a:off x="1372161" y="4371419"/>
            <a:ext cx="2592387" cy="1079500"/>
          </a:xfrm>
          <a:prstGeom prst="rect">
            <a:avLst/>
          </a:prstGeom>
          <a:solidFill>
            <a:srgbClr val="CCCC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1600" b="1" dirty="0" smtClean="0">
                <a:latin typeface="Calibri" panose="020F0502020204030204" pitchFamily="34" charset="0"/>
              </a:rPr>
              <a:t>nauczycieli </a:t>
            </a:r>
            <a:r>
              <a:rPr lang="pl-PL" altLang="pl-PL" sz="1600" b="1" dirty="0">
                <a:latin typeface="Calibri" panose="020F0502020204030204" pitchFamily="34" charset="0"/>
              </a:rPr>
              <a:t>uczestniczyło </a:t>
            </a:r>
          </a:p>
          <a:p>
            <a:pPr algn="ctr" eaLnBrk="1" hangingPunct="1"/>
            <a:r>
              <a:rPr lang="pl-PL" altLang="pl-PL" sz="1600" b="1" dirty="0">
                <a:latin typeface="Calibri" panose="020F0502020204030204" pitchFamily="34" charset="0"/>
              </a:rPr>
              <a:t>w doskonaleniu zawodowym</a:t>
            </a:r>
          </a:p>
        </p:txBody>
      </p:sp>
      <p:sp>
        <p:nvSpPr>
          <p:cNvPr id="15370" name="Oval 16"/>
          <p:cNvSpPr>
            <a:spLocks noChangeArrowheads="1"/>
          </p:cNvSpPr>
          <p:nvPr/>
        </p:nvSpPr>
        <p:spPr bwMode="auto">
          <a:xfrm>
            <a:off x="179388" y="3216771"/>
            <a:ext cx="2929429" cy="1403945"/>
          </a:xfrm>
          <a:prstGeom prst="ellipse">
            <a:avLst/>
          </a:prstGeom>
          <a:solidFill>
            <a:srgbClr val="FFFF99"/>
          </a:solidFill>
          <a:ln w="41275">
            <a:solidFill>
              <a:srgbClr val="8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8000" b="1" dirty="0" smtClean="0">
                <a:solidFill>
                  <a:srgbClr val="800000"/>
                </a:solidFill>
              </a:rPr>
              <a:t>5 844</a:t>
            </a:r>
            <a:endParaRPr lang="pl-PL" altLang="pl-PL" sz="8000" dirty="0"/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5419934" y="5193507"/>
            <a:ext cx="3382964" cy="1008062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3600" b="1" dirty="0" smtClean="0">
                <a:latin typeface="Calibri" panose="020F0502020204030204" pitchFamily="34" charset="0"/>
              </a:rPr>
              <a:t>3 403</a:t>
            </a:r>
            <a:endParaRPr lang="pl-PL" altLang="pl-PL" sz="3600" b="1" dirty="0">
              <a:latin typeface="Calibri" panose="020F0502020204030204" pitchFamily="34" charset="0"/>
            </a:endParaRPr>
          </a:p>
          <a:p>
            <a:pPr algn="ctr" eaLnBrk="1" hangingPunct="1"/>
            <a:r>
              <a:rPr lang="pl-PL" altLang="pl-PL" sz="1600" b="1" dirty="0">
                <a:latin typeface="Calibri" panose="020F0502020204030204" pitchFamily="34" charset="0"/>
              </a:rPr>
              <a:t>nauczycieli </a:t>
            </a:r>
          </a:p>
          <a:p>
            <a:pPr algn="ctr" eaLnBrk="1" hangingPunct="1"/>
            <a:r>
              <a:rPr lang="pl-PL" altLang="pl-PL" sz="1600" b="1" dirty="0">
                <a:latin typeface="Calibri" panose="020F0502020204030204" pitchFamily="34" charset="0"/>
              </a:rPr>
              <a:t>na obszarach wiejskich</a:t>
            </a:r>
          </a:p>
        </p:txBody>
      </p:sp>
      <p:sp>
        <p:nvSpPr>
          <p:cNvPr id="15372" name="Rectangle 22"/>
          <p:cNvSpPr>
            <a:spLocks noChangeArrowheads="1"/>
          </p:cNvSpPr>
          <p:nvPr/>
        </p:nvSpPr>
        <p:spPr bwMode="auto">
          <a:xfrm>
            <a:off x="5398293" y="3077050"/>
            <a:ext cx="3350420" cy="1079500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3600" b="1" dirty="0" smtClean="0">
                <a:latin typeface="Calibri" panose="020F0502020204030204" pitchFamily="34" charset="0"/>
              </a:rPr>
              <a:t>772</a:t>
            </a:r>
            <a:endParaRPr lang="pl-PL" altLang="pl-PL" sz="3600" b="1" dirty="0">
              <a:latin typeface="Calibri" panose="020F0502020204030204" pitchFamily="34" charset="0"/>
            </a:endParaRPr>
          </a:p>
          <a:p>
            <a:pPr algn="ctr" eaLnBrk="1" hangingPunct="1"/>
            <a:r>
              <a:rPr lang="pl-PL" altLang="pl-PL" sz="1600" b="1" dirty="0">
                <a:latin typeface="Calibri" panose="020F0502020204030204" pitchFamily="34" charset="0"/>
              </a:rPr>
              <a:t>nauczycieli </a:t>
            </a:r>
          </a:p>
          <a:p>
            <a:pPr algn="ctr" eaLnBrk="1" hangingPunct="1"/>
            <a:r>
              <a:rPr lang="pl-PL" altLang="pl-PL" sz="1600" b="1" dirty="0">
                <a:latin typeface="Calibri" panose="020F0502020204030204" pitchFamily="34" charset="0"/>
              </a:rPr>
              <a:t>kształcenia zawodowego</a:t>
            </a:r>
          </a:p>
        </p:txBody>
      </p:sp>
      <p:sp>
        <p:nvSpPr>
          <p:cNvPr id="15373" name="AutoShape 23"/>
          <p:cNvSpPr>
            <a:spLocks noChangeArrowheads="1"/>
          </p:cNvSpPr>
          <p:nvPr/>
        </p:nvSpPr>
        <p:spPr bwMode="auto">
          <a:xfrm rot="-5400000">
            <a:off x="4139406" y="3861595"/>
            <a:ext cx="1368425" cy="1655762"/>
          </a:xfrm>
          <a:custGeom>
            <a:avLst/>
            <a:gdLst>
              <a:gd name="T0" fmla="*/ 684213 w 21600"/>
              <a:gd name="T1" fmla="*/ 0 h 21600"/>
              <a:gd name="T2" fmla="*/ 0 w 21600"/>
              <a:gd name="T3" fmla="*/ 1182720 h 21600"/>
              <a:gd name="T4" fmla="*/ 684213 w 21600"/>
              <a:gd name="T5" fmla="*/ 1419203 h 21600"/>
              <a:gd name="T6" fmla="*/ 1368425 w 21600"/>
              <a:gd name="T7" fmla="*/ 118272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2160 w 21600"/>
              <a:gd name="T13" fmla="*/ 12343 h 21600"/>
              <a:gd name="T14" fmla="*/ 19440 w 21600"/>
              <a:gd name="T15" fmla="*/ 1851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lnTo>
                  <a:pt x="10800" y="0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14" name="Rectangle 42"/>
          <p:cNvSpPr>
            <a:spLocks noChangeArrowheads="1"/>
          </p:cNvSpPr>
          <p:nvPr/>
        </p:nvSpPr>
        <p:spPr bwMode="auto">
          <a:xfrm>
            <a:off x="0" y="1096962"/>
            <a:ext cx="9144000" cy="79057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/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l-PL" altLang="pl-PL" sz="24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Efekty inwestycji Samorządu Województwa w rozwój edukacji na Pomorzu </a:t>
            </a:r>
            <a:r>
              <a:rPr lang="pl-PL" altLang="pl-PL" sz="24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w latach 2007-2013 </a:t>
            </a:r>
            <a:r>
              <a:rPr lang="pl-PL" altLang="pl-PL" sz="24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(środki EFS)</a:t>
            </a:r>
            <a:endParaRPr lang="pl-PL" altLang="pl-PL" sz="24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97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10121" y="5650079"/>
            <a:ext cx="86634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392201" y="1820378"/>
            <a:ext cx="8447409" cy="2088231"/>
          </a:xfrm>
        </p:spPr>
        <p:txBody>
          <a:bodyPr/>
          <a:lstStyle/>
          <a:p>
            <a:r>
              <a:rPr lang="pl-PL" sz="2800" b="1" dirty="0" smtClean="0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pl-PL" sz="2800" b="1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pl-PL" sz="4800" b="1" dirty="0" smtClean="0">
                <a:solidFill>
                  <a:schemeClr val="bg1"/>
                </a:solidFill>
                <a:latin typeface="Calibri" pitchFamily="34" charset="0"/>
              </a:rPr>
              <a:t>D Z I Ś …</a:t>
            </a:r>
            <a:endParaRPr lang="pl-PL" sz="4800" u="sng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634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zawartości 2"/>
          <p:cNvSpPr>
            <a:spLocks noGrp="1"/>
          </p:cNvSpPr>
          <p:nvPr>
            <p:ph idx="1"/>
          </p:nvPr>
        </p:nvSpPr>
        <p:spPr>
          <a:xfrm>
            <a:off x="298696" y="2204864"/>
            <a:ext cx="8496944" cy="3465146"/>
          </a:xfrm>
          <a:ln w="47625">
            <a:solidFill>
              <a:srgbClr val="800000"/>
            </a:solidFill>
          </a:ln>
        </p:spPr>
        <p:txBody>
          <a:bodyPr/>
          <a:lstStyle/>
          <a:p>
            <a:pPr>
              <a:buNone/>
            </a:pPr>
            <a:endParaRPr lang="pl-PL" sz="2000" dirty="0" smtClean="0">
              <a:latin typeface="Calibri" pitchFamily="34" charset="0"/>
            </a:endParaRPr>
          </a:p>
          <a:p>
            <a:pPr algn="ctr">
              <a:buNone/>
            </a:pPr>
            <a:r>
              <a:rPr lang="pl-PL" sz="2000" b="1" dirty="0" smtClean="0">
                <a:latin typeface="Calibri" pitchFamily="34" charset="0"/>
              </a:rPr>
              <a:t>SWP</a:t>
            </a:r>
            <a:r>
              <a:rPr lang="pl-PL" sz="2000" dirty="0" smtClean="0">
                <a:latin typeface="Calibri" pitchFamily="34" charset="0"/>
              </a:rPr>
              <a:t> przeznaczył dla organów prowadzących </a:t>
            </a:r>
          </a:p>
          <a:p>
            <a:pPr algn="ctr">
              <a:buNone/>
            </a:pPr>
            <a:r>
              <a:rPr lang="pl-PL" sz="4800" b="1" dirty="0" smtClean="0">
                <a:latin typeface="Calibri" pitchFamily="34" charset="0"/>
              </a:rPr>
              <a:t>63 600 000,00 PLN</a:t>
            </a:r>
          </a:p>
          <a:p>
            <a:pPr algn="ctr">
              <a:buNone/>
            </a:pPr>
            <a:endParaRPr lang="pl-PL" sz="800" b="1" dirty="0" smtClean="0">
              <a:latin typeface="Calibri" pitchFamily="34" charset="0"/>
            </a:endParaRPr>
          </a:p>
          <a:p>
            <a:pPr marL="342900" lvl="1" indent="-247650" algn="just">
              <a:buFont typeface="Calibri" panose="020F0502020204030204" pitchFamily="34" charset="0"/>
              <a:buChar char="-"/>
            </a:pPr>
            <a:r>
              <a:rPr lang="pl-PL" sz="16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TWORZENIE TRWAŁYCH MIEJSC WYCHOWANIA PRZEDSZKOLNEGO, W TYM PRZEDSZKOLI PRZYZAKŁADOWYCH, INTEGRACYJNYCH I SPECJALNYCH ORAZ INNYCH FORM WYCHOWANIA PRZEDSZKOLNEGO,</a:t>
            </a:r>
            <a:endParaRPr lang="pl-PL" sz="1600" dirty="0" smtClean="0">
              <a:latin typeface="Calibri" panose="020F0502020204030204" pitchFamily="34" charset="0"/>
            </a:endParaRPr>
          </a:p>
          <a:p>
            <a:pPr marL="342900" lvl="1" indent="-247650" algn="just">
              <a:buFont typeface="Calibri" panose="020F0502020204030204" pitchFamily="34" charset="0"/>
              <a:buChar char="-"/>
            </a:pPr>
            <a:r>
              <a:rPr lang="pl-PL" sz="16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PODNIESIENIE JAKOŚCI USŁUG ŚWIADCZONYCH W OŚRODKACH WYCHOWANIA PRZEDSZKOLNEGO W OPARCIU O DIAGNOZĘ POTRZEB, W TYM DOSKONALENIE KOMEPETENCJI ZAWODOWYCH NAUCZYCIELI.</a:t>
            </a:r>
          </a:p>
          <a:p>
            <a:pPr marL="95250" lvl="2" indent="0" algn="just">
              <a:buNone/>
            </a:pPr>
            <a:endParaRPr lang="pl-PL" sz="1600" b="1" u="sng" dirty="0">
              <a:solidFill>
                <a:srgbClr val="8000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298696" y="5670010"/>
            <a:ext cx="8496944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indent="0" algn="ctr">
              <a:buFontTx/>
              <a:buNone/>
              <a:defRPr/>
            </a:pPr>
            <a:r>
              <a:rPr lang="pl-PL" sz="2000" dirty="0" smtClean="0">
                <a:latin typeface="Calibri" pitchFamily="34" charset="0"/>
              </a:rPr>
              <a:t>Na </a:t>
            </a:r>
            <a:r>
              <a:rPr lang="pl-PL" sz="2000" dirty="0">
                <a:latin typeface="Calibri" pitchFamily="34" charset="0"/>
              </a:rPr>
              <a:t>konkurs złożono </a:t>
            </a:r>
            <a:r>
              <a:rPr lang="pl-PL" sz="2000" b="1" dirty="0" smtClean="0">
                <a:latin typeface="Calibri" pitchFamily="34" charset="0"/>
              </a:rPr>
              <a:t>153 wnioski </a:t>
            </a:r>
            <a:endParaRPr lang="pl-PL" sz="2000" b="1" dirty="0">
              <a:latin typeface="Calibri" pitchFamily="34" charset="0"/>
            </a:endParaRPr>
          </a:p>
        </p:txBody>
      </p:sp>
      <p:sp>
        <p:nvSpPr>
          <p:cNvPr id="2" name="Objaśnienie ze strzałką w dół 1"/>
          <p:cNvSpPr/>
          <p:nvPr/>
        </p:nvSpPr>
        <p:spPr>
          <a:xfrm>
            <a:off x="1090785" y="784744"/>
            <a:ext cx="6912767" cy="1907579"/>
          </a:xfrm>
          <a:prstGeom prst="downArrowCallout">
            <a:avLst/>
          </a:prstGeom>
          <a:solidFill>
            <a:schemeClr val="accent3">
              <a:lumMod val="50000"/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1" hangingPunct="1">
              <a:spcAft>
                <a:spcPts val="300"/>
              </a:spcAft>
            </a:pPr>
            <a:r>
              <a:rPr lang="pl-PL" altLang="pl-PL" sz="2400" b="1" dirty="0">
                <a:solidFill>
                  <a:schemeClr val="bg1"/>
                </a:solidFill>
                <a:latin typeface="Calibri" pitchFamily="34" charset="0"/>
              </a:rPr>
              <a:t>OŚ PRIORYTETOWA 3.</a:t>
            </a:r>
          </a:p>
          <a:p>
            <a:pPr lvl="0" algn="ctr" eaLnBrk="1" hangingPunct="1">
              <a:spcAft>
                <a:spcPts val="300"/>
              </a:spcAft>
            </a:pPr>
            <a:r>
              <a:rPr lang="pl-PL" altLang="pl-PL" sz="2400" b="1" dirty="0">
                <a:solidFill>
                  <a:srgbClr val="FFFF00"/>
                </a:solidFill>
                <a:latin typeface="Calibri" pitchFamily="34" charset="0"/>
              </a:rPr>
              <a:t>DZIAŁANIE </a:t>
            </a:r>
            <a:r>
              <a:rPr lang="pl-PL" altLang="pl-PL" sz="2400" b="1" dirty="0" smtClean="0">
                <a:solidFill>
                  <a:srgbClr val="FFFF00"/>
                </a:solidFill>
                <a:latin typeface="Calibri" pitchFamily="34" charset="0"/>
              </a:rPr>
              <a:t>3.1. </a:t>
            </a:r>
            <a:r>
              <a:rPr lang="pl-PL" altLang="pl-PL" sz="2400" b="1" dirty="0">
                <a:solidFill>
                  <a:srgbClr val="FFFF00"/>
                </a:solidFill>
                <a:latin typeface="Calibri" pitchFamily="34" charset="0"/>
              </a:rPr>
              <a:t>Edukacja </a:t>
            </a:r>
            <a:r>
              <a:rPr lang="pl-PL" altLang="pl-PL" sz="2400" b="1" dirty="0" smtClean="0">
                <a:solidFill>
                  <a:srgbClr val="FFFF00"/>
                </a:solidFill>
                <a:latin typeface="Calibri" pitchFamily="34" charset="0"/>
              </a:rPr>
              <a:t>przedszkolna</a:t>
            </a:r>
            <a:endParaRPr lang="pl-PL" altLang="pl-PL" sz="24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5" name="Symbol zastępczy zawartości 2"/>
          <p:cNvSpPr>
            <a:spLocks noGrp="1"/>
          </p:cNvSpPr>
          <p:nvPr>
            <p:ph idx="1"/>
          </p:nvPr>
        </p:nvSpPr>
        <p:spPr>
          <a:xfrm>
            <a:off x="271794" y="6070120"/>
            <a:ext cx="8496944" cy="651208"/>
          </a:xfrm>
          <a:solidFill>
            <a:srgbClr val="FFFFCC"/>
          </a:solidFill>
        </p:spPr>
        <p:txBody>
          <a:bodyPr/>
          <a:lstStyle/>
          <a:p>
            <a:pPr marL="0" lvl="1" indent="0" algn="ctr">
              <a:spcBef>
                <a:spcPts val="0"/>
              </a:spcBef>
              <a:buNone/>
            </a:pPr>
            <a:r>
              <a:rPr lang="pl-PL" sz="18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OBECNIE TRWA OCENA MERYTORYCZNA PROJEKTÓW/NEGOCJACJE</a:t>
            </a:r>
          </a:p>
          <a:p>
            <a:pPr marL="0" lvl="1" indent="0" algn="ctr">
              <a:spcBef>
                <a:spcPts val="0"/>
              </a:spcBef>
              <a:buNone/>
            </a:pPr>
            <a:r>
              <a:rPr lang="pl-PL" b="1" u="sng" dirty="0" smtClean="0">
                <a:solidFill>
                  <a:srgbClr val="800000"/>
                </a:solidFill>
                <a:latin typeface="Calibri" panose="020F0502020204030204" pitchFamily="34" charset="0"/>
              </a:rPr>
              <a:t>ROZSTRZYGNIĘCIE 15 LISTOPADA 2016 ROKU</a:t>
            </a:r>
          </a:p>
        </p:txBody>
      </p:sp>
    </p:spTree>
    <p:extLst>
      <p:ext uri="{BB962C8B-B14F-4D97-AF65-F5344CB8AC3E}">
        <p14:creationId xmlns:p14="http://schemas.microsoft.com/office/powerpoint/2010/main" val="381804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alphaModFix amt="9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zawartości 2"/>
          <p:cNvSpPr>
            <a:spLocks noGrp="1"/>
          </p:cNvSpPr>
          <p:nvPr>
            <p:ph idx="1"/>
          </p:nvPr>
        </p:nvSpPr>
        <p:spPr>
          <a:xfrm>
            <a:off x="298696" y="2276872"/>
            <a:ext cx="8496944" cy="4104456"/>
          </a:xfrm>
          <a:ln w="47625">
            <a:solidFill>
              <a:srgbClr val="800000"/>
            </a:solidFill>
          </a:ln>
        </p:spPr>
        <p:txBody>
          <a:bodyPr/>
          <a:lstStyle/>
          <a:p>
            <a:pPr>
              <a:buNone/>
            </a:pPr>
            <a:endParaRPr lang="pl-PL" sz="2000" dirty="0" smtClean="0">
              <a:latin typeface="Calibri" pitchFamily="34" charset="0"/>
            </a:endParaRPr>
          </a:p>
          <a:p>
            <a:pPr algn="ctr">
              <a:buNone/>
            </a:pPr>
            <a:r>
              <a:rPr lang="pl-PL" sz="2000" b="1" dirty="0" smtClean="0">
                <a:latin typeface="Calibri" pitchFamily="34" charset="0"/>
              </a:rPr>
              <a:t>SWP</a:t>
            </a:r>
            <a:r>
              <a:rPr lang="pl-PL" sz="2000" dirty="0" smtClean="0">
                <a:latin typeface="Calibri" pitchFamily="34" charset="0"/>
              </a:rPr>
              <a:t> przeznaczył dla organów prowadzących </a:t>
            </a:r>
          </a:p>
          <a:p>
            <a:pPr algn="ctr">
              <a:buNone/>
            </a:pPr>
            <a:r>
              <a:rPr lang="pl-PL" sz="4400" b="1" dirty="0" smtClean="0">
                <a:latin typeface="Calibri" pitchFamily="34" charset="0"/>
              </a:rPr>
              <a:t>231 </a:t>
            </a:r>
            <a:r>
              <a:rPr lang="pl-PL" sz="4400" b="1" dirty="0">
                <a:latin typeface="Calibri" pitchFamily="34" charset="0"/>
              </a:rPr>
              <a:t>961 388,00 </a:t>
            </a:r>
            <a:r>
              <a:rPr lang="pl-PL" sz="4400" b="1" dirty="0" smtClean="0">
                <a:latin typeface="Calibri" pitchFamily="34" charset="0"/>
              </a:rPr>
              <a:t>PLN</a:t>
            </a:r>
          </a:p>
          <a:p>
            <a:pPr algn="ctr">
              <a:buNone/>
            </a:pPr>
            <a:endParaRPr lang="pl-PL" sz="800" b="1" dirty="0" smtClean="0">
              <a:latin typeface="Calibri" pitchFamily="34" charset="0"/>
            </a:endParaRPr>
          </a:p>
          <a:p>
            <a:pPr marL="342900" lvl="1" indent="-247650" algn="just">
              <a:buFont typeface="Calibri" panose="020F0502020204030204" pitchFamily="34" charset="0"/>
              <a:buChar char="-"/>
            </a:pPr>
            <a:r>
              <a:rPr lang="pl-PL" sz="1600" b="1" dirty="0">
                <a:solidFill>
                  <a:srgbClr val="800000"/>
                </a:solidFill>
                <a:latin typeface="Calibri" panose="020F0502020204030204" pitchFamily="34" charset="0"/>
              </a:rPr>
              <a:t>KSZTAŁTOWANIE I ROZWIJANIE U UCZNIÓW KOMPETENCJI KLUCZOWYCH NIEZBĘDNYCH NA RYNKU PRACY</a:t>
            </a:r>
            <a:r>
              <a:rPr lang="pl-PL" sz="1600" dirty="0">
                <a:latin typeface="Calibri" panose="020F0502020204030204" pitchFamily="34" charset="0"/>
              </a:rPr>
              <a:t>,</a:t>
            </a:r>
          </a:p>
          <a:p>
            <a:pPr marL="342900" lvl="1" indent="-247650" algn="just">
              <a:buFont typeface="Calibri" panose="020F0502020204030204" pitchFamily="34" charset="0"/>
              <a:buChar char="-"/>
            </a:pPr>
            <a:r>
              <a:rPr lang="pl-PL" sz="1600" b="1" dirty="0">
                <a:solidFill>
                  <a:srgbClr val="800000"/>
                </a:solidFill>
                <a:latin typeface="Calibri" panose="020F0502020204030204" pitchFamily="34" charset="0"/>
              </a:rPr>
              <a:t>DOSKONALENIE KOMPETENCJI ZAWODOWYCH </a:t>
            </a:r>
            <a:r>
              <a:rPr lang="pl-PL" sz="16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NAUCZYCIELI</a:t>
            </a:r>
            <a:endParaRPr lang="pl-PL" sz="1600" dirty="0">
              <a:latin typeface="Calibri" panose="020F0502020204030204" pitchFamily="34" charset="0"/>
            </a:endParaRPr>
          </a:p>
          <a:p>
            <a:pPr marL="342900" lvl="1" indent="-247650" algn="just">
              <a:buFont typeface="Calibri" panose="020F0502020204030204" pitchFamily="34" charset="0"/>
              <a:buChar char="-"/>
            </a:pPr>
            <a:r>
              <a:rPr lang="pl-PL" sz="1600" b="1" dirty="0">
                <a:solidFill>
                  <a:srgbClr val="800000"/>
                </a:solidFill>
                <a:latin typeface="Calibri" panose="020F0502020204030204" pitchFamily="34" charset="0"/>
              </a:rPr>
              <a:t>WYPOSAŻENIE/DOPOSAŻENIE BAZY DYDAKTYCZNEJ SZKÓŁ I PLACÓWEK SYSTEMU OŚWIATY</a:t>
            </a:r>
            <a:r>
              <a:rPr lang="pl-PL" sz="1600" dirty="0">
                <a:latin typeface="Calibri" panose="020F0502020204030204" pitchFamily="34" charset="0"/>
              </a:rPr>
              <a:t>, </a:t>
            </a:r>
            <a:endParaRPr lang="pl-PL" sz="1400" dirty="0">
              <a:latin typeface="Calibri" panose="020F0502020204030204" pitchFamily="34" charset="0"/>
            </a:endParaRPr>
          </a:p>
          <a:p>
            <a:pPr marL="342900" lvl="2" indent="-247650" algn="just">
              <a:buFont typeface="Calibri" panose="020F0502020204030204" pitchFamily="34" charset="0"/>
              <a:buChar char="-"/>
            </a:pPr>
            <a:r>
              <a:rPr lang="pl-PL" sz="1600" b="1" dirty="0">
                <a:solidFill>
                  <a:srgbClr val="800000"/>
                </a:solidFill>
                <a:latin typeface="Calibri" panose="020F0502020204030204" pitchFamily="34" charset="0"/>
              </a:rPr>
              <a:t>ZAKUP INFRASTRUKTURY ORAZ DOSTOSOWANIE LUB </a:t>
            </a:r>
            <a:r>
              <a:rPr lang="pl-PL" sz="16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ADAPTACJĘ</a:t>
            </a:r>
          </a:p>
          <a:p>
            <a:pPr marL="342900" lvl="2" indent="-247650" algn="just">
              <a:buFont typeface="Calibri" panose="020F0502020204030204" pitchFamily="34" charset="0"/>
              <a:buChar char="-"/>
            </a:pPr>
            <a:endParaRPr lang="pl-PL" sz="1600" b="1" u="sng" dirty="0">
              <a:solidFill>
                <a:srgbClr val="800000"/>
              </a:solidFill>
              <a:latin typeface="Calibri" panose="020F0502020204030204" pitchFamily="34" charset="0"/>
            </a:endParaRPr>
          </a:p>
          <a:p>
            <a:pPr marL="95250" lvl="2" indent="0" algn="just">
              <a:buNone/>
            </a:pPr>
            <a:r>
              <a:rPr lang="pl-PL" sz="1800" b="1" dirty="0" smtClean="0">
                <a:latin typeface="Calibri" pitchFamily="34" charset="0"/>
              </a:rPr>
              <a:t>Wsparcie w ramach projektów skierowane do minimum 60% podległych organom prowadzącym szkół/placówek </a:t>
            </a:r>
          </a:p>
          <a:p>
            <a:pPr marL="95250" lvl="2" indent="0" algn="just">
              <a:buNone/>
            </a:pPr>
            <a:endParaRPr lang="pl-PL" u="sng" dirty="0">
              <a:latin typeface="Calibri" pitchFamily="34" charset="0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281155" y="6381328"/>
            <a:ext cx="8496944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indent="0" algn="ctr">
              <a:buFontTx/>
              <a:buNone/>
              <a:defRPr/>
            </a:pPr>
            <a:r>
              <a:rPr lang="pl-PL" sz="2000" dirty="0" smtClean="0">
                <a:latin typeface="Calibri" pitchFamily="34" charset="0"/>
              </a:rPr>
              <a:t>Na </a:t>
            </a:r>
            <a:r>
              <a:rPr lang="pl-PL" sz="2000" dirty="0">
                <a:latin typeface="Calibri" pitchFamily="34" charset="0"/>
              </a:rPr>
              <a:t>konkurs złożono </a:t>
            </a:r>
            <a:r>
              <a:rPr lang="pl-PL" sz="2000" b="1" dirty="0">
                <a:latin typeface="Calibri" pitchFamily="34" charset="0"/>
              </a:rPr>
              <a:t>175 </a:t>
            </a:r>
            <a:r>
              <a:rPr lang="pl-PL" sz="2000" b="1" dirty="0" smtClean="0">
                <a:latin typeface="Calibri" pitchFamily="34" charset="0"/>
              </a:rPr>
              <a:t>wniosków </a:t>
            </a:r>
            <a:endParaRPr lang="pl-PL" sz="2000" b="1" dirty="0">
              <a:latin typeface="Calibri" pitchFamily="34" charset="0"/>
            </a:endParaRPr>
          </a:p>
        </p:txBody>
      </p:sp>
      <p:sp>
        <p:nvSpPr>
          <p:cNvPr id="2" name="Objaśnienie ze strzałką w dół 1"/>
          <p:cNvSpPr/>
          <p:nvPr/>
        </p:nvSpPr>
        <p:spPr>
          <a:xfrm>
            <a:off x="1090785" y="784744"/>
            <a:ext cx="6912767" cy="1907579"/>
          </a:xfrm>
          <a:prstGeom prst="downArrowCallout">
            <a:avLst/>
          </a:prstGeom>
          <a:solidFill>
            <a:schemeClr val="accent3">
              <a:lumMod val="50000"/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1" hangingPunct="1">
              <a:spcAft>
                <a:spcPts val="300"/>
              </a:spcAft>
            </a:pPr>
            <a:r>
              <a:rPr lang="pl-PL" altLang="pl-PL" sz="2400" b="1" dirty="0">
                <a:solidFill>
                  <a:schemeClr val="bg1"/>
                </a:solidFill>
                <a:latin typeface="Calibri" pitchFamily="34" charset="0"/>
              </a:rPr>
              <a:t>OŚ PRIORYTETOWA 3.</a:t>
            </a:r>
          </a:p>
          <a:p>
            <a:pPr lvl="0" algn="ctr" eaLnBrk="1" hangingPunct="1">
              <a:spcAft>
                <a:spcPts val="300"/>
              </a:spcAft>
            </a:pPr>
            <a:r>
              <a:rPr lang="pl-PL" altLang="pl-PL" sz="2400" b="1" dirty="0">
                <a:solidFill>
                  <a:schemeClr val="bg1"/>
                </a:solidFill>
                <a:latin typeface="Calibri" pitchFamily="34" charset="0"/>
              </a:rPr>
              <a:t>DZIAŁANIE 3.2. Edukacja ogólna</a:t>
            </a:r>
          </a:p>
          <a:p>
            <a:pPr lvl="0" algn="ctr" eaLnBrk="1" hangingPunct="1">
              <a:spcAft>
                <a:spcPts val="300"/>
              </a:spcAft>
            </a:pPr>
            <a:r>
              <a:rPr lang="pl-PL" altLang="pl-PL" sz="2400" b="1" dirty="0">
                <a:solidFill>
                  <a:srgbClr val="FFFF00"/>
                </a:solidFill>
                <a:latin typeface="Calibri" pitchFamily="34" charset="0"/>
              </a:rPr>
              <a:t>PODDZIAŁANIE 3.2.1. Jakość edukacji </a:t>
            </a:r>
            <a:r>
              <a:rPr lang="pl-PL" altLang="pl-PL" sz="2400" b="1" dirty="0" smtClean="0">
                <a:solidFill>
                  <a:srgbClr val="FFFF00"/>
                </a:solidFill>
                <a:latin typeface="Calibri" pitchFamily="34" charset="0"/>
              </a:rPr>
              <a:t>ogólnej</a:t>
            </a:r>
            <a:endParaRPr lang="pl-PL" altLang="pl-PL" sz="2400" b="1" dirty="0">
              <a:solidFill>
                <a:srgbClr val="FFFF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4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jekt domyślny">
  <a:themeElements>
    <a:clrScheme name="Aspek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Projekt domyśln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11630</TotalTime>
  <Words>817</Words>
  <Application>Microsoft Office PowerPoint</Application>
  <PresentationFormat>Pokaz na ekranie (4:3)</PresentationFormat>
  <Paragraphs>206</Paragraphs>
  <Slides>16</Slides>
  <Notes>8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16</vt:i4>
      </vt:variant>
    </vt:vector>
  </HeadingPairs>
  <TitlesOfParts>
    <vt:vector size="22" baseType="lpstr">
      <vt:lpstr>Arial</vt:lpstr>
      <vt:lpstr>Calibri</vt:lpstr>
      <vt:lpstr>Symbol</vt:lpstr>
      <vt:lpstr>Times New Roman</vt:lpstr>
      <vt:lpstr>Wingdings</vt:lpstr>
      <vt:lpstr>Projekt domyślny</vt:lpstr>
      <vt:lpstr> WSPARCIE ROZWOJU POMORSKIEJ EDUKACJI  przez Samorząd Województwa Pomorskiego ze środków Europejskiego Funduszu Społecznego  w ramach RPO WP na lata 2014-2020 </vt:lpstr>
      <vt:lpstr> W C Z O R A J …</vt:lpstr>
      <vt:lpstr>Prezentacja programu PowerPoint</vt:lpstr>
      <vt:lpstr>Prezentacja programu PowerPoint</vt:lpstr>
      <vt:lpstr>Prezentacja programu PowerPoint</vt:lpstr>
      <vt:lpstr>Prezentacja programu PowerPoint</vt:lpstr>
      <vt:lpstr> D Z I Ś …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UMWP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72 dpi</dc:title>
  <dc:creator>Stawiński Arkadiusz</dc:creator>
  <cp:lastModifiedBy>Siwak Kamila</cp:lastModifiedBy>
  <cp:revision>975</cp:revision>
  <cp:lastPrinted>2016-05-04T06:28:47Z</cp:lastPrinted>
  <dcterms:created xsi:type="dcterms:W3CDTF">2008-01-08T07:52:50Z</dcterms:created>
  <dcterms:modified xsi:type="dcterms:W3CDTF">2016-11-03T08:18:25Z</dcterms:modified>
</cp:coreProperties>
</file>