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04" r:id="rId2"/>
  </p:sldMasterIdLst>
  <p:notesMasterIdLst>
    <p:notesMasterId r:id="rId11"/>
  </p:notesMasterIdLst>
  <p:handoutMasterIdLst>
    <p:handoutMasterId r:id="rId12"/>
  </p:handoutMasterIdLst>
  <p:sldIdLst>
    <p:sldId id="256" r:id="rId3"/>
    <p:sldId id="283" r:id="rId4"/>
    <p:sldId id="302" r:id="rId5"/>
    <p:sldId id="303" r:id="rId6"/>
    <p:sldId id="304" r:id="rId7"/>
    <p:sldId id="305" r:id="rId8"/>
    <p:sldId id="306" r:id="rId9"/>
    <p:sldId id="307" r:id="rId10"/>
  </p:sldIdLst>
  <p:sldSz cx="9144000" cy="6858000" type="screen4x3"/>
  <p:notesSz cx="6794500" cy="9906000"/>
  <p:defaultTextStyle>
    <a:defPPr>
      <a:defRPr lang="pl-PL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 pośredni 2 — Ak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4" autoAdjust="0"/>
    <p:restoredTop sz="94579" autoAdjust="0"/>
  </p:normalViewPr>
  <p:slideViewPr>
    <p:cSldViewPr>
      <p:cViewPr>
        <p:scale>
          <a:sx n="70" d="100"/>
          <a:sy n="70" d="100"/>
        </p:scale>
        <p:origin x="-1374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presProps" Target="pres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handoutMaster" Target="handoutMasters/handoutMaster1.xml"/><Relationship Id="rId2" Type="http://schemas.openxmlformats.org/officeDocument/2006/relationships/slideMaster" Target="slideMasters/slideMaster1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4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theme" Target="theme/theme1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sz="quarter" idx="1"/>
          </p:nvPr>
        </p:nvSpPr>
        <p:spPr>
          <a:xfrm>
            <a:off x="3848645" y="0"/>
            <a:ext cx="2944283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11A26E0-B109-4CC4-8680-550C991B5B4F}" type="datetimeFigureOut">
              <a:rPr lang="pl-PL" smtClean="0"/>
              <a:pPr/>
              <a:t>2017-05-09</a:t>
            </a:fld>
            <a:endParaRPr lang="pl-PL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2"/>
          </p:nvPr>
        </p:nvSpPr>
        <p:spPr>
          <a:xfrm>
            <a:off x="0" y="9408981"/>
            <a:ext cx="2944283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3"/>
          </p:nvPr>
        </p:nvSpPr>
        <p:spPr>
          <a:xfrm>
            <a:off x="3848645" y="9408981"/>
            <a:ext cx="2944283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F835A1-A1DE-4A99-94D4-8B181E3DE195}" type="slidenum">
              <a:rPr lang="pl-PL" smtClean="0"/>
              <a:pPr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xmlns="" val="308431512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48100" y="0"/>
            <a:ext cx="2944813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0AB0F8-BEC1-4392-81D2-4D1AA3697A96}" type="datetimeFigureOut">
              <a:rPr lang="pl-PL" smtClean="0"/>
              <a:pPr/>
              <a:t>2017-05-09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920750" y="742950"/>
            <a:ext cx="4953000" cy="37147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79450" y="4705350"/>
            <a:ext cx="5435600" cy="44577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9409113"/>
            <a:ext cx="2944813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48100" y="9409113"/>
            <a:ext cx="2944813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A7E977B-C206-4F18-A4F1-3EACF75D137C}" type="slidenum">
              <a:rPr lang="pl-PL" smtClean="0"/>
              <a:pPr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xmlns="" val="421531925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7E977B-C206-4F18-A4F1-3EACF75D137C}" type="slidenum">
              <a:rPr lang="pl-PL" smtClean="0"/>
              <a:pPr/>
              <a:t>8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xmlns="" val="34928011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l-PL" smtClean="0"/>
              <a:t>Kliknij, aby edytować styl wzorca podtytułu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5D3B8CDF-1DF4-4842-8EEC-06E349519553}" type="datetimeFigureOut">
              <a:rPr lang="pl-PL" smtClean="0"/>
              <a:pPr>
                <a:defRPr/>
              </a:pPr>
              <a:t>2017-05-09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832A753-13D4-4B31-ADA0-B339ED9E7C53}" type="slidenum">
              <a:rPr lang="pl-PL" smtClean="0"/>
              <a:pPr>
                <a:defRPr/>
              </a:pPr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75B7F59-AF3F-41AE-BDCD-CCF65B47049C}" type="datetimeFigureOut">
              <a:rPr lang="pl-PL" smtClean="0"/>
              <a:pPr>
                <a:defRPr/>
              </a:pPr>
              <a:t>2017-05-09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72B77B8-3F5A-4CB4-AC5A-EDC75CCAA850}" type="slidenum">
              <a:rPr lang="pl-PL" smtClean="0"/>
              <a:pPr>
                <a:defRPr/>
              </a:pPr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E51D2027-BF8C-4D2C-921F-77362EF125EB}" type="datetimeFigureOut">
              <a:rPr lang="pl-PL" smtClean="0"/>
              <a:pPr>
                <a:defRPr/>
              </a:pPr>
              <a:t>2017-05-09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FC85696-4DD5-4893-8B79-6CFE4648EC75}" type="slidenum">
              <a:rPr lang="pl-PL" smtClean="0"/>
              <a:pPr>
                <a:defRPr/>
              </a:pPr>
              <a:t>‹#›</a:t>
            </a:fld>
            <a:endParaRPr lang="pl-PL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2B407A88-E396-4513-885A-6DFCFFC13186}" type="datetimeFigureOut">
              <a:rPr lang="pl-PL" smtClean="0"/>
              <a:pPr>
                <a:defRPr/>
              </a:pPr>
              <a:t>2017-05-09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BA77395-F18F-4BFA-86E1-E373CEC5501D}" type="slidenum">
              <a:rPr lang="pl-PL" smtClean="0"/>
              <a:pPr>
                <a:defRPr/>
              </a:pPr>
              <a:t>‹#›</a:t>
            </a:fld>
            <a:endParaRPr lang="pl-PL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4EF330D2-2800-41EF-88DA-8D67B1ACE5A5}" type="datetimeFigureOut">
              <a:rPr lang="pl-PL" smtClean="0"/>
              <a:pPr>
                <a:defRPr/>
              </a:pPr>
              <a:t>2017-05-09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328F023-4B44-4A89-B786-90DE97B1BECE}" type="slidenum">
              <a:rPr lang="pl-PL" smtClean="0"/>
              <a:pPr>
                <a:defRPr/>
              </a:pPr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E6A505FE-8B2D-4295-AB59-448980285747}" type="datetimeFigureOut">
              <a:rPr lang="pl-PL" smtClean="0"/>
              <a:pPr>
                <a:defRPr/>
              </a:pPr>
              <a:t>2017-05-09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0E9C50A-16D5-4077-A342-367E3F4ED798}" type="slidenum">
              <a:rPr lang="pl-PL" smtClean="0"/>
              <a:pPr>
                <a:defRPr/>
              </a:pPr>
              <a:t>‹#›</a:t>
            </a:fld>
            <a:endParaRPr lang="pl-PL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/>
          </a:p>
        </p:txBody>
      </p:sp>
      <p:cxnSp>
        <p:nvCxnSpPr>
          <p:cNvPr id="8" name="Łącznik prosty 4"/>
          <p:cNvCxnSpPr/>
          <p:nvPr userDrawn="1"/>
        </p:nvCxnSpPr>
        <p:spPr>
          <a:xfrm rot="5400000">
            <a:off x="2213770" y="3856831"/>
            <a:ext cx="4716462" cy="3175"/>
          </a:xfrm>
          <a:prstGeom prst="line">
            <a:avLst/>
          </a:prstGeom>
          <a:ln w="15875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Łącznik prosty 5"/>
          <p:cNvCxnSpPr/>
          <p:nvPr userDrawn="1"/>
        </p:nvCxnSpPr>
        <p:spPr>
          <a:xfrm rot="10800000">
            <a:off x="500063" y="1500188"/>
            <a:ext cx="8215312" cy="1587"/>
          </a:xfrm>
          <a:prstGeom prst="line">
            <a:avLst/>
          </a:prstGeom>
          <a:ln w="15875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l-PL" smtClean="0"/>
              <a:t>Kliknij, aby edytować styl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5B3EA65-FE5D-4D55-8636-FE4C03A6656B}" type="datetimeFigureOut">
              <a:rPr lang="pl-PL" smtClean="0"/>
              <a:pPr>
                <a:defRPr/>
              </a:pPr>
              <a:t>2017-05-09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79DB41A-07B3-4DE8-BE99-792AD44F356D}" type="slidenum">
              <a:rPr lang="pl-PL" smtClean="0"/>
              <a:pPr>
                <a:defRPr/>
              </a:pPr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85F51760-8FC8-41C2-978B-64821E4C2403}" type="datetimeFigureOut">
              <a:rPr lang="pl-PL" smtClean="0"/>
              <a:pPr>
                <a:defRPr/>
              </a:pPr>
              <a:t>2017-05-09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2378B58-25A2-4AD0-8F5E-E05BA2E19CDA}" type="slidenum">
              <a:rPr lang="pl-PL" smtClean="0"/>
              <a:pPr>
                <a:defRPr/>
              </a:pPr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AFB21601-F068-4FE8-B736-506D734FDF0B}" type="datetimeFigureOut">
              <a:rPr lang="pl-PL" smtClean="0"/>
              <a:pPr>
                <a:defRPr/>
              </a:pPr>
              <a:t>2017-05-09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A7C0519E-13B9-4B08-B6D4-99C48766C0E8}" type="slidenum">
              <a:rPr lang="pl-PL" smtClean="0"/>
              <a:pPr>
                <a:defRPr/>
              </a:pPr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AF63407F-04B2-4614-BEDD-E712D02027A4}" type="datetimeFigureOut">
              <a:rPr lang="pl-PL" smtClean="0"/>
              <a:pPr>
                <a:defRPr/>
              </a:pPr>
              <a:t>2017-05-09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BF74AEB-C4EF-407D-9CF2-08F580202B22}" type="slidenum">
              <a:rPr lang="pl-PL" smtClean="0"/>
              <a:pPr>
                <a:defRPr/>
              </a:pPr>
              <a:t>‹#›</a:t>
            </a:fld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539F471-B777-4ABB-82A0-0BB16CE2724C}" type="datetimeFigureOut">
              <a:rPr lang="pl-PL" smtClean="0"/>
              <a:pPr>
                <a:defRPr/>
              </a:pPr>
              <a:t>2017-05-09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AC166B-E6A6-45C5-A839-0F5CB5C76489}" type="slidenum">
              <a:rPr lang="pl-PL" smtClean="0"/>
              <a:pPr>
                <a:defRPr/>
              </a:pPr>
              <a:t>‹#›</a:t>
            </a:fld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pl-PL" smtClean="0"/>
              <a:t>Kliknij ikonę, aby dodać obraz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pPr>
              <a:defRPr/>
            </a:pPr>
            <a:fld id="{4DF78B45-905C-424F-AD58-CD2AD63FD51D}" type="datetimeFigureOut">
              <a:rPr lang="pl-PL" smtClean="0"/>
              <a:pPr>
                <a:defRPr/>
              </a:pPr>
              <a:t>2017-05-09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pPr>
              <a:defRPr/>
            </a:pPr>
            <a:fld id="{A04C978E-2BA0-43DC-8FB4-2A53F7954D08}" type="slidenum">
              <a:rPr lang="pl-PL" smtClean="0"/>
              <a:pPr>
                <a:defRPr/>
              </a:pPr>
              <a:t>‹#›</a:t>
            </a:fld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05" r:id="rId1"/>
    <p:sldLayoutId id="2147483806" r:id="rId2"/>
    <p:sldLayoutId id="2147483807" r:id="rId3"/>
    <p:sldLayoutId id="2147483808" r:id="rId4"/>
    <p:sldLayoutId id="2147483809" r:id="rId5"/>
    <p:sldLayoutId id="2147483810" r:id="rId6"/>
    <p:sldLayoutId id="2147483811" r:id="rId7"/>
    <p:sldLayoutId id="2147483812" r:id="rId8"/>
    <p:sldLayoutId id="2147483813" r:id="rId9"/>
    <p:sldLayoutId id="2147483814" r:id="rId10"/>
    <p:sldLayoutId id="214748381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323528" y="4653136"/>
            <a:ext cx="8496944" cy="1470025"/>
          </a:xfrm>
          <a:ln>
            <a:noFill/>
          </a:ln>
        </p:spPr>
        <p:txBody>
          <a:bodyPr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pl-PL" b="1" dirty="0" smtClean="0">
                <a:solidFill>
                  <a:srgbClr val="FF0000"/>
                </a:solidFill>
                <a:effectLst>
                  <a:glow rad="101600">
                    <a:schemeClr val="accent4">
                      <a:alpha val="60000"/>
                    </a:schemeClr>
                  </a:glow>
                  <a:outerShdw blurRad="50800" dist="50800" dir="5400000" algn="ctr" rotWithShape="0">
                    <a:schemeClr val="bg1"/>
                  </a:outerShdw>
                </a:effectLst>
              </a:rPr>
              <a:t> </a:t>
            </a:r>
            <a:r>
              <a:rPr lang="pl-PL" sz="3200" b="1" dirty="0" smtClean="0">
                <a:solidFill>
                  <a:srgbClr val="00B050"/>
                </a:solidFill>
                <a:effectLst>
                  <a:glow rad="101600">
                    <a:schemeClr val="accent4">
                      <a:alpha val="60000"/>
                    </a:schemeClr>
                  </a:glow>
                  <a:outerShdw blurRad="50800" dist="50800" dir="5400000" algn="ctr" rotWithShape="0">
                    <a:schemeClr val="bg1"/>
                  </a:outerShdw>
                </a:effectLst>
              </a:rPr>
              <a:t> Gdańsk, 10 maja 2017 r.</a:t>
            </a:r>
            <a:endParaRPr lang="pl-PL" sz="3200" dirty="0">
              <a:solidFill>
                <a:srgbClr val="00B050"/>
              </a:solidFill>
              <a:effectLst>
                <a:glow rad="101600">
                  <a:schemeClr val="accent4">
                    <a:alpha val="60000"/>
                  </a:schemeClr>
                </a:glow>
                <a:outerShdw blurRad="50800" dist="50800" dir="5400000" algn="ctr" rotWithShape="0">
                  <a:schemeClr val="bg1"/>
                </a:outerShdw>
              </a:effectLst>
            </a:endParaRPr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467544" y="404664"/>
            <a:ext cx="8072438" cy="3960440"/>
          </a:xfrm>
          <a:ln>
            <a:noFill/>
          </a:ln>
        </p:spPr>
        <p:txBody>
          <a:bodyPr rtlCol="0">
            <a:normAutofit fontScale="62500" lnSpcReduction="20000"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pl-PL" dirty="0" smtClean="0"/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pl-PL" sz="4400" dirty="0" smtClean="0"/>
          </a:p>
          <a:p>
            <a:pPr>
              <a:defRPr/>
            </a:pPr>
            <a:r>
              <a:rPr lang="pl-PL" sz="5700" b="1" dirty="0" smtClean="0"/>
              <a:t>Wyzwania </a:t>
            </a:r>
            <a:r>
              <a:rPr lang="pl-PL" sz="5700" b="1" dirty="0"/>
              <a:t>w zakresie przygotowania nowej organizacji kształcenia, dostosowanie infrastruktury szkół </a:t>
            </a:r>
            <a:r>
              <a:rPr lang="pl-PL" sz="5700" b="1" dirty="0" smtClean="0"/>
              <a:t>                 i </a:t>
            </a:r>
            <a:r>
              <a:rPr lang="pl-PL" sz="5700" b="1" dirty="0"/>
              <a:t>placówek oświatowych oraz wpływ wprowadzanych zmian na zatrudnienie nauczycieli</a:t>
            </a:r>
            <a:endParaRPr lang="pl-PL" sz="5700" b="1" dirty="0" smtClean="0"/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pl-PL" i="0" u="none" dirty="0" smtClean="0"/>
          </a:p>
          <a:p>
            <a:pPr algn="l"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pl-PL" i="0" u="none" dirty="0" smtClean="0"/>
          </a:p>
          <a:p>
            <a:pPr algn="l"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pl-PL" i="0" u="none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ytuł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b="1" dirty="0" smtClean="0"/>
              <a:t>Szkoła</a:t>
            </a:r>
            <a:br>
              <a:rPr lang="pl-PL" b="1" dirty="0" smtClean="0"/>
            </a:br>
            <a:r>
              <a:rPr lang="pl-PL" b="1" dirty="0" smtClean="0"/>
              <a:t> na etapie projektowania sieci szkół</a:t>
            </a:r>
            <a:endParaRPr lang="pl-PL" b="1" dirty="0"/>
          </a:p>
        </p:txBody>
      </p:sp>
      <p:sp>
        <p:nvSpPr>
          <p:cNvPr id="5" name="Symbol zastępczy zawartości 4"/>
          <p:cNvSpPr>
            <a:spLocks noGrp="1"/>
          </p:cNvSpPr>
          <p:nvPr>
            <p:ph idx="1"/>
          </p:nvPr>
        </p:nvSpPr>
        <p:spPr>
          <a:xfrm>
            <a:off x="395537" y="2636912"/>
            <a:ext cx="8496944" cy="3489251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pl-PL" dirty="0" smtClean="0"/>
          </a:p>
          <a:p>
            <a:pPr>
              <a:lnSpc>
                <a:spcPct val="150000"/>
              </a:lnSpc>
            </a:pPr>
            <a:r>
              <a:rPr lang="pl-PL" b="1" dirty="0" smtClean="0"/>
              <a:t>Dostęp do </a:t>
            </a:r>
            <a:r>
              <a:rPr lang="pl-PL" b="1" dirty="0" smtClean="0"/>
              <a:t>informacji;</a:t>
            </a:r>
            <a:endParaRPr lang="pl-PL" b="1" dirty="0" smtClean="0"/>
          </a:p>
          <a:p>
            <a:pPr>
              <a:lnSpc>
                <a:spcPct val="150000"/>
              </a:lnSpc>
            </a:pPr>
            <a:r>
              <a:rPr lang="pl-PL" b="1" dirty="0" smtClean="0"/>
              <a:t>Szerokie </a:t>
            </a:r>
            <a:r>
              <a:rPr lang="pl-PL" b="1" dirty="0" smtClean="0"/>
              <a:t>konsultacje;</a:t>
            </a:r>
            <a:endParaRPr lang="pl-PL" b="1" dirty="0" smtClean="0"/>
          </a:p>
          <a:p>
            <a:pPr>
              <a:lnSpc>
                <a:spcPct val="150000"/>
              </a:lnSpc>
            </a:pPr>
            <a:r>
              <a:rPr lang="pl-PL" b="1" dirty="0" smtClean="0"/>
              <a:t>Dialog pomiędzy samorządem a </a:t>
            </a:r>
            <a:r>
              <a:rPr lang="pl-PL" b="1" dirty="0" smtClean="0"/>
              <a:t>szkołami.</a:t>
            </a:r>
            <a:endParaRPr lang="pl-PL" b="1" dirty="0" smtClean="0"/>
          </a:p>
          <a:p>
            <a:pPr marL="0" indent="0">
              <a:buNone/>
            </a:pPr>
            <a:endParaRPr lang="pl-PL" dirty="0" smtClean="0"/>
          </a:p>
          <a:p>
            <a:endParaRPr lang="pl-PL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zawartości 1"/>
          <p:cNvSpPr>
            <a:spLocks noGrp="1"/>
          </p:cNvSpPr>
          <p:nvPr>
            <p:ph idx="1"/>
          </p:nvPr>
        </p:nvSpPr>
        <p:spPr>
          <a:xfrm>
            <a:off x="539552" y="2708919"/>
            <a:ext cx="8208911" cy="3417243"/>
          </a:xfrm>
        </p:spPr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pl-PL" b="1" dirty="0" smtClean="0"/>
              <a:t>Kryteria sukcesu (na I etapie):</a:t>
            </a:r>
          </a:p>
          <a:p>
            <a:pPr marL="0" indent="0">
              <a:buNone/>
            </a:pPr>
            <a:endParaRPr lang="pl-PL" b="1" dirty="0" smtClean="0"/>
          </a:p>
          <a:p>
            <a:pPr>
              <a:lnSpc>
                <a:spcPct val="150000"/>
              </a:lnSpc>
            </a:pPr>
            <a:r>
              <a:rPr lang="pl-PL" b="1" dirty="0" smtClean="0"/>
              <a:t>Współpraca szkół i szukanie najlepszych </a:t>
            </a:r>
            <a:r>
              <a:rPr lang="pl-PL" b="1" dirty="0" smtClean="0"/>
              <a:t>rozwiązań;</a:t>
            </a:r>
            <a:endParaRPr lang="pl-PL" b="1" dirty="0" smtClean="0"/>
          </a:p>
          <a:p>
            <a:pPr>
              <a:lnSpc>
                <a:spcPct val="150000"/>
              </a:lnSpc>
            </a:pPr>
            <a:r>
              <a:rPr lang="pl-PL" b="1" dirty="0" smtClean="0"/>
              <a:t>Włączenie rodziców i pracowników do projektowania </a:t>
            </a:r>
            <a:r>
              <a:rPr lang="pl-PL" b="1" dirty="0" smtClean="0"/>
              <a:t>zmian;</a:t>
            </a:r>
            <a:endParaRPr lang="pl-PL" b="1" dirty="0" smtClean="0"/>
          </a:p>
          <a:p>
            <a:pPr>
              <a:lnSpc>
                <a:spcPct val="150000"/>
              </a:lnSpc>
            </a:pPr>
            <a:r>
              <a:rPr lang="pl-PL" b="1" dirty="0" smtClean="0"/>
              <a:t>Obniżanie poziomu strachu i niepewności wszystkich </a:t>
            </a:r>
            <a:r>
              <a:rPr lang="pl-PL" b="1" dirty="0" smtClean="0"/>
              <a:t>zainteresowanych.</a:t>
            </a:r>
            <a:endParaRPr lang="pl-PL" b="1" dirty="0" smtClean="0"/>
          </a:p>
          <a:p>
            <a:pPr marL="0" indent="0">
              <a:buNone/>
            </a:pPr>
            <a:endParaRPr lang="pl-PL" dirty="0" smtClean="0"/>
          </a:p>
          <a:p>
            <a:endParaRPr lang="pl-PL" dirty="0"/>
          </a:p>
        </p:txBody>
      </p:sp>
      <p:sp>
        <p:nvSpPr>
          <p:cNvPr id="3" name="Tytuł 2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2010552"/>
          </a:xfrm>
        </p:spPr>
        <p:txBody>
          <a:bodyPr>
            <a:normAutofit fontScale="90000"/>
          </a:bodyPr>
          <a:lstStyle/>
          <a:p>
            <a:r>
              <a:rPr lang="pl-PL" b="1" dirty="0" smtClean="0"/>
              <a:t>Przekształcanie, włączanie, wygaszanie szkół</a:t>
            </a:r>
            <a:r>
              <a:rPr lang="pl-PL" dirty="0" smtClean="0"/>
              <a:t/>
            </a:r>
            <a:br>
              <a:rPr lang="pl-PL" dirty="0" smtClean="0"/>
            </a:b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xmlns="" val="29532942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zawartości 1"/>
          <p:cNvSpPr>
            <a:spLocks noGrp="1"/>
          </p:cNvSpPr>
          <p:nvPr>
            <p:ph idx="1"/>
          </p:nvPr>
        </p:nvSpPr>
        <p:spPr>
          <a:xfrm>
            <a:off x="683568" y="2636912"/>
            <a:ext cx="7884864" cy="3417243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pl-PL" b="1" dirty="0" smtClean="0"/>
              <a:t>Powody porażek</a:t>
            </a:r>
            <a:r>
              <a:rPr lang="pl-PL" b="1" dirty="0"/>
              <a:t> (na I etapie</a:t>
            </a:r>
            <a:r>
              <a:rPr lang="pl-PL" b="1" dirty="0" smtClean="0"/>
              <a:t>):</a:t>
            </a:r>
          </a:p>
          <a:p>
            <a:pPr marL="0" indent="0">
              <a:buNone/>
            </a:pPr>
            <a:endParaRPr lang="pl-PL" b="1" dirty="0" smtClean="0"/>
          </a:p>
          <a:p>
            <a:pPr>
              <a:lnSpc>
                <a:spcPct val="150000"/>
              </a:lnSpc>
            </a:pPr>
            <a:r>
              <a:rPr lang="pl-PL" b="1" dirty="0" smtClean="0"/>
              <a:t>Brak współpracy szkół – szczególnie samodzielnych gimnazjów i szkół </a:t>
            </a:r>
            <a:r>
              <a:rPr lang="pl-PL" b="1" dirty="0" smtClean="0"/>
              <a:t>podstawowych; </a:t>
            </a:r>
            <a:endParaRPr lang="pl-PL" b="1" dirty="0" smtClean="0"/>
          </a:p>
          <a:p>
            <a:pPr>
              <a:lnSpc>
                <a:spcPct val="150000"/>
              </a:lnSpc>
            </a:pPr>
            <a:r>
              <a:rPr lang="pl-PL" b="1" dirty="0" smtClean="0"/>
              <a:t>Realizacja planów bez szerokich </a:t>
            </a:r>
            <a:r>
              <a:rPr lang="pl-PL" b="1" dirty="0" smtClean="0"/>
              <a:t>konsultacji;</a:t>
            </a:r>
            <a:endParaRPr lang="pl-PL" b="1" dirty="0" smtClean="0"/>
          </a:p>
          <a:p>
            <a:pPr>
              <a:lnSpc>
                <a:spcPct val="150000"/>
              </a:lnSpc>
            </a:pPr>
            <a:r>
              <a:rPr lang="pl-PL" b="1" dirty="0" smtClean="0"/>
              <a:t>Wykorzystanie reformy do tworzenia pola konfliktu na linii prezydent, burmistrz, wójt – </a:t>
            </a:r>
            <a:r>
              <a:rPr lang="pl-PL" b="1" dirty="0" smtClean="0"/>
              <a:t>rada;</a:t>
            </a:r>
            <a:endParaRPr lang="pl-PL" b="1" dirty="0" smtClean="0"/>
          </a:p>
          <a:p>
            <a:endParaRPr lang="pl-PL" dirty="0" smtClean="0"/>
          </a:p>
          <a:p>
            <a:endParaRPr lang="pl-PL" dirty="0"/>
          </a:p>
        </p:txBody>
      </p:sp>
      <p:sp>
        <p:nvSpPr>
          <p:cNvPr id="3" name="Tytuł 2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2010552"/>
          </a:xfrm>
        </p:spPr>
        <p:txBody>
          <a:bodyPr>
            <a:normAutofit fontScale="90000"/>
          </a:bodyPr>
          <a:lstStyle/>
          <a:p>
            <a:r>
              <a:rPr lang="pl-PL" b="1" dirty="0" smtClean="0"/>
              <a:t>Przekształcanie, włączanie, wygaszanie szkół</a:t>
            </a:r>
            <a:r>
              <a:rPr lang="pl-PL" dirty="0" smtClean="0"/>
              <a:t/>
            </a:r>
            <a:br>
              <a:rPr lang="pl-PL" dirty="0" smtClean="0"/>
            </a:b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xmlns="" val="6042076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zawartości 1"/>
          <p:cNvSpPr>
            <a:spLocks noGrp="1"/>
          </p:cNvSpPr>
          <p:nvPr>
            <p:ph idx="1"/>
          </p:nvPr>
        </p:nvSpPr>
        <p:spPr>
          <a:xfrm>
            <a:off x="872067" y="2708920"/>
            <a:ext cx="7408333" cy="3417242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pl-PL" b="1" dirty="0" smtClean="0"/>
              <a:t>Niepewny wynik naboru na nowy rok </a:t>
            </a:r>
            <a:r>
              <a:rPr lang="pl-PL" b="1" dirty="0" smtClean="0"/>
              <a:t>szkolny;</a:t>
            </a:r>
            <a:endParaRPr lang="pl-PL" b="1" dirty="0" smtClean="0"/>
          </a:p>
          <a:p>
            <a:pPr>
              <a:lnSpc>
                <a:spcPct val="150000"/>
              </a:lnSpc>
            </a:pPr>
            <a:r>
              <a:rPr lang="pl-PL" b="1" dirty="0" smtClean="0"/>
              <a:t>Przepływ uczniów pomiędzy </a:t>
            </a:r>
            <a:r>
              <a:rPr lang="pl-PL" b="1" dirty="0" smtClean="0"/>
              <a:t>szkołami;</a:t>
            </a:r>
            <a:endParaRPr lang="pl-PL" b="1" dirty="0" smtClean="0"/>
          </a:p>
          <a:p>
            <a:pPr>
              <a:lnSpc>
                <a:spcPct val="150000"/>
              </a:lnSpc>
            </a:pPr>
            <a:r>
              <a:rPr lang="pl-PL" b="1" dirty="0" smtClean="0"/>
              <a:t>Niepewne rozstrzygnięcia </a:t>
            </a:r>
            <a:r>
              <a:rPr lang="pl-PL" b="1" dirty="0" smtClean="0"/>
              <a:t>kadrowe;</a:t>
            </a:r>
            <a:endParaRPr lang="pl-PL" b="1" dirty="0" smtClean="0"/>
          </a:p>
          <a:p>
            <a:pPr>
              <a:lnSpc>
                <a:spcPct val="150000"/>
              </a:lnSpc>
            </a:pPr>
            <a:r>
              <a:rPr lang="pl-PL" b="1" dirty="0" smtClean="0"/>
              <a:t>Zagrożenie </a:t>
            </a:r>
            <a:r>
              <a:rPr lang="pl-PL" b="1" dirty="0" smtClean="0"/>
              <a:t>dwuzmianowością;</a:t>
            </a:r>
            <a:endParaRPr lang="pl-PL" b="1" dirty="0" smtClean="0"/>
          </a:p>
          <a:p>
            <a:pPr>
              <a:lnSpc>
                <a:spcPct val="150000"/>
              </a:lnSpc>
            </a:pPr>
            <a:r>
              <a:rPr lang="pl-PL" b="1" dirty="0" smtClean="0"/>
              <a:t>Kłopoty kadrowe małych </a:t>
            </a:r>
            <a:r>
              <a:rPr lang="pl-PL" b="1" dirty="0" smtClean="0"/>
              <a:t>szkół.</a:t>
            </a:r>
            <a:endParaRPr lang="pl-PL" b="1" dirty="0" smtClean="0"/>
          </a:p>
          <a:p>
            <a:endParaRPr lang="pl-PL" dirty="0" smtClean="0"/>
          </a:p>
          <a:p>
            <a:endParaRPr lang="pl-PL" dirty="0"/>
          </a:p>
        </p:txBody>
      </p:sp>
      <p:sp>
        <p:nvSpPr>
          <p:cNvPr id="3" name="Tytuł 2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2010552"/>
          </a:xfrm>
        </p:spPr>
        <p:txBody>
          <a:bodyPr>
            <a:normAutofit fontScale="90000"/>
          </a:bodyPr>
          <a:lstStyle/>
          <a:p>
            <a:r>
              <a:rPr lang="pl-PL" b="1" dirty="0" smtClean="0"/>
              <a:t>Organizacja pracy szkoły</a:t>
            </a:r>
            <a:br>
              <a:rPr lang="pl-PL" b="1" dirty="0" smtClean="0"/>
            </a:br>
            <a:r>
              <a:rPr lang="pl-PL" b="1" dirty="0" smtClean="0"/>
              <a:t>- zagrożenia</a:t>
            </a:r>
            <a:r>
              <a:rPr lang="pl-PL" dirty="0" smtClean="0"/>
              <a:t/>
            </a:r>
            <a:br>
              <a:rPr lang="pl-PL" dirty="0" smtClean="0"/>
            </a:b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xmlns="" val="1777974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zawartości 1"/>
          <p:cNvSpPr>
            <a:spLocks noGrp="1"/>
          </p:cNvSpPr>
          <p:nvPr>
            <p:ph idx="1"/>
          </p:nvPr>
        </p:nvSpPr>
        <p:spPr>
          <a:xfrm>
            <a:off x="899592" y="3140968"/>
            <a:ext cx="7408333" cy="3417243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pl-PL" sz="2200" b="1" dirty="0" smtClean="0"/>
              <a:t>,,Odpływ’’ młodych, obiecujących zawodowo </a:t>
            </a:r>
            <a:r>
              <a:rPr lang="pl-PL" sz="2200" b="1" dirty="0" smtClean="0"/>
              <a:t>nauczycieli;</a:t>
            </a:r>
            <a:endParaRPr lang="pl-PL" sz="2200" b="1" dirty="0" smtClean="0"/>
          </a:p>
          <a:p>
            <a:pPr>
              <a:lnSpc>
                <a:spcPct val="150000"/>
              </a:lnSpc>
            </a:pPr>
            <a:r>
              <a:rPr lang="pl-PL" sz="2200" b="1" dirty="0" smtClean="0"/>
              <a:t>Krótki czas na zapoznanie się nauczycieli z </a:t>
            </a:r>
            <a:r>
              <a:rPr lang="pl-PL" sz="2200" b="1" dirty="0" smtClean="0"/>
              <a:t>nową podstawą programową;</a:t>
            </a:r>
            <a:endParaRPr lang="pl-PL" sz="2200" b="1" dirty="0" smtClean="0"/>
          </a:p>
          <a:p>
            <a:pPr>
              <a:lnSpc>
                <a:spcPct val="150000"/>
              </a:lnSpc>
            </a:pPr>
            <a:r>
              <a:rPr lang="pl-PL" sz="2200" b="1" dirty="0" smtClean="0"/>
              <a:t>Niepewność, brak poczucia </a:t>
            </a:r>
            <a:r>
              <a:rPr lang="pl-PL" sz="2200" b="1" dirty="0" smtClean="0"/>
              <a:t>stabilności. </a:t>
            </a:r>
            <a:endParaRPr lang="pl-PL" sz="2200" b="1" dirty="0" smtClean="0"/>
          </a:p>
          <a:p>
            <a:endParaRPr lang="pl-PL" dirty="0"/>
          </a:p>
        </p:txBody>
      </p:sp>
      <p:sp>
        <p:nvSpPr>
          <p:cNvPr id="3" name="Tytuł 2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2010552"/>
          </a:xfrm>
        </p:spPr>
        <p:txBody>
          <a:bodyPr>
            <a:normAutofit/>
          </a:bodyPr>
          <a:lstStyle/>
          <a:p>
            <a:r>
              <a:rPr lang="pl-PL" dirty="0" smtClean="0"/>
              <a:t>Nauczyciel w dobie zmiany</a:t>
            </a:r>
            <a:br>
              <a:rPr lang="pl-PL" dirty="0" smtClean="0"/>
            </a:b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xmlns="" val="29358874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zawartości 1"/>
          <p:cNvSpPr>
            <a:spLocks noGrp="1"/>
          </p:cNvSpPr>
          <p:nvPr>
            <p:ph idx="1"/>
          </p:nvPr>
        </p:nvSpPr>
        <p:spPr>
          <a:xfrm>
            <a:off x="872067" y="2852936"/>
            <a:ext cx="7408333" cy="3273226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pl-PL" b="1" dirty="0" smtClean="0"/>
              <a:t>Tworzenie klas </a:t>
            </a:r>
            <a:r>
              <a:rPr lang="pl-PL" b="1" dirty="0" smtClean="0"/>
              <a:t>dwujęzycznych;</a:t>
            </a:r>
            <a:endParaRPr lang="pl-PL" b="1" dirty="0" smtClean="0"/>
          </a:p>
          <a:p>
            <a:pPr>
              <a:lnSpc>
                <a:spcPct val="150000"/>
              </a:lnSpc>
            </a:pPr>
            <a:r>
              <a:rPr lang="pl-PL" b="1" dirty="0" smtClean="0"/>
              <a:t>Rozwój szkół w </a:t>
            </a:r>
            <a:r>
              <a:rPr lang="pl-PL" b="1" dirty="0" smtClean="0"/>
              <a:t>miastach;</a:t>
            </a:r>
            <a:endParaRPr lang="pl-PL" b="1" dirty="0" smtClean="0"/>
          </a:p>
          <a:p>
            <a:pPr>
              <a:lnSpc>
                <a:spcPct val="150000"/>
              </a:lnSpc>
            </a:pPr>
            <a:r>
              <a:rPr lang="pl-PL" b="1" dirty="0" smtClean="0"/>
              <a:t>Reorganizacja sieci szkół w powiązaniu z </a:t>
            </a:r>
            <a:r>
              <a:rPr lang="pl-PL" b="1" dirty="0" smtClean="0"/>
              <a:t>demografią;</a:t>
            </a:r>
            <a:endParaRPr lang="pl-PL" b="1" dirty="0" smtClean="0"/>
          </a:p>
          <a:p>
            <a:pPr>
              <a:lnSpc>
                <a:spcPct val="150000"/>
              </a:lnSpc>
            </a:pPr>
            <a:r>
              <a:rPr lang="pl-PL" b="1" dirty="0" smtClean="0"/>
              <a:t>Ruch kadrowy wśród </a:t>
            </a:r>
            <a:r>
              <a:rPr lang="pl-PL" b="1" dirty="0" smtClean="0"/>
              <a:t>nauczycieli.</a:t>
            </a:r>
            <a:endParaRPr lang="pl-PL" b="1" dirty="0" smtClean="0"/>
          </a:p>
          <a:p>
            <a:pPr marL="0" indent="0">
              <a:buNone/>
            </a:pPr>
            <a:endParaRPr lang="pl-PL" dirty="0" smtClean="0"/>
          </a:p>
          <a:p>
            <a:endParaRPr lang="pl-PL" dirty="0"/>
          </a:p>
        </p:txBody>
      </p:sp>
      <p:sp>
        <p:nvSpPr>
          <p:cNvPr id="3" name="Tytuł 2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2010552"/>
          </a:xfrm>
        </p:spPr>
        <p:txBody>
          <a:bodyPr>
            <a:normAutofit/>
          </a:bodyPr>
          <a:lstStyle/>
          <a:p>
            <a:r>
              <a:rPr lang="pl-PL" dirty="0" smtClean="0"/>
              <a:t>Szanse, wyzwania</a:t>
            </a:r>
            <a:br>
              <a:rPr lang="pl-PL" dirty="0" smtClean="0"/>
            </a:b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xmlns="" val="14123047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zawartości 1"/>
          <p:cNvSpPr>
            <a:spLocks noGrp="1"/>
          </p:cNvSpPr>
          <p:nvPr>
            <p:ph idx="1"/>
          </p:nvPr>
        </p:nvSpPr>
        <p:spPr>
          <a:xfrm>
            <a:off x="872067" y="2708919"/>
            <a:ext cx="7408333" cy="3417243"/>
          </a:xfrm>
        </p:spPr>
        <p:txBody>
          <a:bodyPr>
            <a:normAutofit/>
          </a:bodyPr>
          <a:lstStyle/>
          <a:p>
            <a:pPr marL="0" indent="0" algn="ctr">
              <a:lnSpc>
                <a:spcPct val="160000"/>
              </a:lnSpc>
              <a:buNone/>
            </a:pPr>
            <a:r>
              <a:rPr lang="pl-PL" sz="2200" b="1" dirty="0" smtClean="0"/>
              <a:t>Kończy się wprowadzanie zmian ,,na papierze’’. </a:t>
            </a:r>
          </a:p>
          <a:p>
            <a:pPr marL="0" indent="0" algn="ctr">
              <a:lnSpc>
                <a:spcPct val="160000"/>
              </a:lnSpc>
              <a:buNone/>
            </a:pPr>
            <a:r>
              <a:rPr lang="pl-PL" sz="2200" b="1" dirty="0" smtClean="0"/>
              <a:t>Kolejne kroki pokażą, czy decyzje podjęte dotąd przez samorządy i dyrektorów szkół sprawdzą się w praktyce.</a:t>
            </a:r>
          </a:p>
          <a:p>
            <a:pPr marL="0" indent="0" algn="ctr">
              <a:lnSpc>
                <a:spcPct val="160000"/>
              </a:lnSpc>
              <a:buNone/>
            </a:pPr>
            <a:r>
              <a:rPr lang="pl-PL" sz="2200" b="1" dirty="0" smtClean="0"/>
              <a:t>Następne trudne kroki czekają nas w roku przyszłym, a najtrudniejsze – kadrowo, za dwa lata.</a:t>
            </a:r>
          </a:p>
          <a:p>
            <a:endParaRPr lang="pl-PL" dirty="0"/>
          </a:p>
        </p:txBody>
      </p:sp>
      <p:sp>
        <p:nvSpPr>
          <p:cNvPr id="3" name="Tytuł 2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2010552"/>
          </a:xfrm>
        </p:spPr>
        <p:txBody>
          <a:bodyPr>
            <a:normAutofit/>
          </a:bodyPr>
          <a:lstStyle/>
          <a:p>
            <a:r>
              <a:rPr lang="pl-PL" dirty="0" smtClean="0"/>
              <a:t>Podsumowanie</a:t>
            </a:r>
            <a:br>
              <a:rPr lang="pl-PL" dirty="0" smtClean="0"/>
            </a:b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xmlns="" val="13830166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Kształt fali">
  <a:themeElements>
    <a:clrScheme name="Kształt fali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Kształt fali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Kształt fali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Pakiet 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Pakiet 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?mso-contentType ?>
<FormTemplates xmlns="http://schemas.microsoft.com/sharepoint/v3/contenttype/forms">
  <Display>DocumentLibraryForm</Display>
  <Edit>AssetEditForm</Edit>
  <New>DocumentLibraryForm</New>
</FormTemplates>
</file>

<file path=customXml/itemProps1.xml><?xml version="1.0" encoding="utf-8"?>
<ds:datastoreItem xmlns:ds="http://schemas.openxmlformats.org/officeDocument/2006/customXml" ds:itemID="{F5F7FD74-930A-4C63-B691-E633E07776E7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1173</TotalTime>
  <Words>254</Words>
  <Application>Microsoft Office PowerPoint</Application>
  <PresentationFormat>Pokaz na ekranie (4:3)</PresentationFormat>
  <Paragraphs>42</Paragraphs>
  <Slides>8</Slides>
  <Notes>1</Notes>
  <HiddenSlides>0</HiddenSlides>
  <MMClips>0</MMClips>
  <ScaleCrop>false</ScaleCrop>
  <HeadingPairs>
    <vt:vector size="4" baseType="variant">
      <vt:variant>
        <vt:lpstr>Motyw</vt:lpstr>
      </vt:variant>
      <vt:variant>
        <vt:i4>1</vt:i4>
      </vt:variant>
      <vt:variant>
        <vt:lpstr>Tytuły slajdów</vt:lpstr>
      </vt:variant>
      <vt:variant>
        <vt:i4>8</vt:i4>
      </vt:variant>
    </vt:vector>
  </HeadingPairs>
  <TitlesOfParts>
    <vt:vector size="9" baseType="lpstr">
      <vt:lpstr>Kształt fali</vt:lpstr>
      <vt:lpstr>  Gdańsk, 10 maja 2017 r.</vt:lpstr>
      <vt:lpstr>Szkoła  na etapie projektowania sieci szkół</vt:lpstr>
      <vt:lpstr>Przekształcanie, włączanie, wygaszanie szkół </vt:lpstr>
      <vt:lpstr>Przekształcanie, włączanie, wygaszanie szkół </vt:lpstr>
      <vt:lpstr>Organizacja pracy szkoły - zagrożenia </vt:lpstr>
      <vt:lpstr>Nauczyciel w dobie zmiany </vt:lpstr>
      <vt:lpstr>Szanse, wyzwania </vt:lpstr>
      <vt:lpstr>Podsumowanie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Szkoła Podstawowa nr 1 im. św. Kazimierza w Kartuzach</dc:title>
  <dc:creator>MSI</dc:creator>
  <cp:lastModifiedBy>DELL</cp:lastModifiedBy>
  <cp:revision>78</cp:revision>
  <cp:lastPrinted>2017-03-13T09:12:12Z</cp:lastPrinted>
  <dcterms:created xsi:type="dcterms:W3CDTF">2012-07-31T16:20:10Z</dcterms:created>
  <dcterms:modified xsi:type="dcterms:W3CDTF">2017-05-09T18:39:12Z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TC300057489990</vt:lpwstr>
  </property>
</Properties>
</file>

<file path=docProps/thumbnail.jpeg>
</file>