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83" r:id="rId4"/>
    <p:sldId id="302" r:id="rId5"/>
    <p:sldId id="303" r:id="rId6"/>
    <p:sldId id="304" r:id="rId7"/>
    <p:sldId id="305" r:id="rId8"/>
    <p:sldId id="306" r:id="rId9"/>
    <p:sldId id="307" r:id="rId10"/>
  </p:sldIdLst>
  <p:sldSz cx="9144000" cy="6858000" type="screen4x3"/>
  <p:notesSz cx="6794500" cy="9906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79" autoAdjust="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A26E0-B109-4CC4-8680-550C991B5B4F}" type="datetimeFigureOut">
              <a:rPr lang="pl-PL" smtClean="0"/>
              <a:pPr/>
              <a:t>2017-05-09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835A1-A1DE-4A99-94D4-8B181E3DE19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84315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AB0F8-BEC1-4392-81D2-4D1AA3697A96}" type="datetimeFigureOut">
              <a:rPr lang="pl-PL" smtClean="0"/>
              <a:pPr/>
              <a:t>2017-05-09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E977B-C206-4F18-A4F1-3EACF75D137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215319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E977B-C206-4F18-A4F1-3EACF75D137C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49280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3B8CDF-1DF4-4842-8EEC-06E349519553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2A753-13D4-4B31-ADA0-B339ED9E7C53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5B7F59-AF3F-41AE-BDCD-CCF65B47049C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2B77B8-3F5A-4CB4-AC5A-EDC75CCAA850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1D2027-BF8C-4D2C-921F-77362EF125EB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85696-4DD5-4893-8B79-6CFE4648EC75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407A88-E396-4513-885A-6DFCFFC13186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77395-F18F-4BFA-86E1-E373CEC5501D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F330D2-2800-41EF-88DA-8D67B1ACE5A5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28F023-4B44-4A89-B786-90DE97B1BECE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A505FE-8B2D-4295-AB59-448980285747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9C50A-16D5-4077-A342-367E3F4ED798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cxnSp>
        <p:nvCxnSpPr>
          <p:cNvPr id="8" name="Łącznik prosty 4"/>
          <p:cNvCxnSpPr/>
          <p:nvPr userDrawn="1"/>
        </p:nvCxnSpPr>
        <p:spPr>
          <a:xfrm rot="5400000">
            <a:off x="2213770" y="3856831"/>
            <a:ext cx="4716462" cy="3175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5"/>
          <p:cNvCxnSpPr/>
          <p:nvPr userDrawn="1"/>
        </p:nvCxnSpPr>
        <p:spPr>
          <a:xfrm rot="10800000">
            <a:off x="500063" y="1500188"/>
            <a:ext cx="8215312" cy="1587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B3EA65-FE5D-4D55-8636-FE4C03A6656B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9DB41A-07B3-4DE8-BE99-792AD44F356D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F51760-8FC8-41C2-978B-64821E4C2403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78B58-25A2-4AD0-8F5E-E05BA2E19CDA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B21601-F068-4FE8-B736-506D734FDF0B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0519E-13B9-4B08-B6D4-99C48766C0E8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63407F-04B2-4614-BEDD-E712D02027A4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74AEB-C4EF-407D-9CF2-08F580202B22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9F471-B777-4ABB-82A0-0BB16CE2724C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AC166B-E6A6-45C5-A839-0F5CB5C76489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F78B45-905C-424F-AD58-CD2AD63FD51D}" type="datetimeFigureOut">
              <a:rPr lang="pl-PL" smtClean="0"/>
              <a:pPr>
                <a:defRPr/>
              </a:pPr>
              <a:t>2017-05-09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04C978E-2BA0-43DC-8FB4-2A53F7954D08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23528" y="4653136"/>
            <a:ext cx="8496944" cy="1470025"/>
          </a:xfrm>
          <a:ln>
            <a:noFill/>
          </a:ln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b="1" dirty="0" smtClean="0">
                <a:solidFill>
                  <a:srgbClr val="FF0000"/>
                </a:solidFill>
                <a:effectLst>
                  <a:glow rad="101600">
                    <a:schemeClr val="accent4">
                      <a:alpha val="6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</a:rPr>
              <a:t> </a:t>
            </a:r>
            <a:r>
              <a:rPr lang="pl-PL" sz="3200" b="1" dirty="0" smtClean="0">
                <a:solidFill>
                  <a:srgbClr val="00B050"/>
                </a:solidFill>
                <a:effectLst>
                  <a:glow rad="101600">
                    <a:schemeClr val="accent4">
                      <a:alpha val="6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</a:rPr>
              <a:t> Gdańsk, 10 maja 2017 r.</a:t>
            </a:r>
            <a:endParaRPr lang="pl-PL" sz="3200" dirty="0">
              <a:solidFill>
                <a:srgbClr val="00B050"/>
              </a:solidFill>
              <a:effectLst>
                <a:glow rad="101600">
                  <a:schemeClr val="accent4">
                    <a:alpha val="60000"/>
                  </a:schemeClr>
                </a:glow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072438" cy="3960440"/>
          </a:xfrm>
          <a:ln>
            <a:noFill/>
          </a:ln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sz="4400" dirty="0" smtClean="0"/>
          </a:p>
          <a:p>
            <a:pPr>
              <a:defRPr/>
            </a:pPr>
            <a:r>
              <a:rPr lang="pl-PL" sz="5700" b="1" dirty="0" smtClean="0"/>
              <a:t>Wyzwania </a:t>
            </a:r>
            <a:r>
              <a:rPr lang="pl-PL" sz="5700" b="1" dirty="0"/>
              <a:t>w zakresie przygotowania nowej organizacji kształcenia, dostosowanie infrastruktury szkół </a:t>
            </a:r>
            <a:r>
              <a:rPr lang="pl-PL" sz="5700" b="1" dirty="0" smtClean="0"/>
              <a:t>                 i </a:t>
            </a:r>
            <a:r>
              <a:rPr lang="pl-PL" sz="5700" b="1" dirty="0"/>
              <a:t>placówek oświatowych oraz wpływ wprowadzanych zmian na zatrudnienie nauczycieli</a:t>
            </a:r>
            <a:endParaRPr lang="pl-PL" sz="57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i="0" u="none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i="0" u="none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i="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/>
              <a:t>Szkoła</a:t>
            </a:r>
            <a:br>
              <a:rPr lang="pl-PL" b="1" dirty="0" smtClean="0"/>
            </a:br>
            <a:r>
              <a:rPr lang="pl-PL" b="1" dirty="0" smtClean="0"/>
              <a:t> na etapie projektowania sieci szkół</a:t>
            </a:r>
            <a:endParaRPr lang="pl-PL" b="1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395537" y="2636912"/>
            <a:ext cx="8496944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Dostęp do </a:t>
            </a:r>
            <a:r>
              <a:rPr lang="pl-PL" b="1" dirty="0" smtClean="0"/>
              <a:t>informacji;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Szerokie </a:t>
            </a:r>
            <a:r>
              <a:rPr lang="pl-PL" b="1" dirty="0" smtClean="0"/>
              <a:t>konsultacje;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Dialog pomiędzy samorządem a </a:t>
            </a:r>
            <a:r>
              <a:rPr lang="pl-PL" b="1" dirty="0" smtClean="0"/>
              <a:t>szkołami.</a:t>
            </a:r>
            <a:endParaRPr lang="pl-PL" b="1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539552" y="2708919"/>
            <a:ext cx="8208911" cy="34172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b="1" dirty="0" smtClean="0"/>
              <a:t>Kryteria sukcesu (na I etapie):</a:t>
            </a:r>
          </a:p>
          <a:p>
            <a:pPr marL="0" indent="0">
              <a:buNone/>
            </a:pP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Współpraca szkół i szukanie najlepszych </a:t>
            </a:r>
            <a:r>
              <a:rPr lang="pl-PL" b="1" dirty="0" smtClean="0"/>
              <a:t>rozwiązań;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Włączenie rodziców i pracowników do projektowania </a:t>
            </a:r>
            <a:r>
              <a:rPr lang="pl-PL" b="1" dirty="0" smtClean="0"/>
              <a:t>zmian;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Obniżanie poziomu strachu i niepewności wszystkich </a:t>
            </a:r>
            <a:r>
              <a:rPr lang="pl-PL" b="1" dirty="0" smtClean="0"/>
              <a:t>zainteresowanych.</a:t>
            </a:r>
            <a:endParaRPr lang="pl-PL" b="1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Przekształcanie, włączanie, wygaszanie szkół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9532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83568" y="2636912"/>
            <a:ext cx="7884864" cy="34172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b="1" dirty="0" smtClean="0"/>
              <a:t>Powody porażek</a:t>
            </a:r>
            <a:r>
              <a:rPr lang="pl-PL" b="1" dirty="0"/>
              <a:t> (na I etapie</a:t>
            </a:r>
            <a:r>
              <a:rPr lang="pl-PL" b="1" dirty="0" smtClean="0"/>
              <a:t>):</a:t>
            </a:r>
          </a:p>
          <a:p>
            <a:pPr marL="0" indent="0">
              <a:buNone/>
            </a:pP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Brak współpracy szkół – szczególnie samodzielnych gimnazjów i szkół </a:t>
            </a:r>
            <a:r>
              <a:rPr lang="pl-PL" b="1" dirty="0" smtClean="0"/>
              <a:t>podstawowych; 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Realizacja planów bez szerokich </a:t>
            </a:r>
            <a:r>
              <a:rPr lang="pl-PL" b="1" dirty="0" smtClean="0"/>
              <a:t>konsultacji;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Wykorzystanie reformy do tworzenia pola konfliktu na linii prezydent, burmistrz, wójt – </a:t>
            </a:r>
            <a:r>
              <a:rPr lang="pl-PL" b="1" dirty="0" smtClean="0"/>
              <a:t>rada;</a:t>
            </a:r>
            <a:endParaRPr lang="pl-PL" b="1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Przekształcanie, włączanie, wygaszanie szkół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60420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72067" y="2708920"/>
            <a:ext cx="7408333" cy="34172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b="1" dirty="0" smtClean="0"/>
              <a:t>Niepewny wynik naboru na nowy rok </a:t>
            </a:r>
            <a:r>
              <a:rPr lang="pl-PL" b="1" dirty="0" smtClean="0"/>
              <a:t>szkolny;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Przepływ uczniów pomiędzy </a:t>
            </a:r>
            <a:r>
              <a:rPr lang="pl-PL" b="1" dirty="0" smtClean="0"/>
              <a:t>szkołami;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Niepewne rozstrzygnięcia </a:t>
            </a:r>
            <a:r>
              <a:rPr lang="pl-PL" b="1" dirty="0" smtClean="0"/>
              <a:t>kadrowe;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Zagrożenie </a:t>
            </a:r>
            <a:r>
              <a:rPr lang="pl-PL" b="1" dirty="0" smtClean="0"/>
              <a:t>dwuzmianowością;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Kłopoty kadrowe małych </a:t>
            </a:r>
            <a:r>
              <a:rPr lang="pl-PL" b="1" dirty="0" smtClean="0"/>
              <a:t>szkół.</a:t>
            </a:r>
            <a:endParaRPr lang="pl-PL" b="1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Organizacja pracy szkoły</a:t>
            </a:r>
            <a:br>
              <a:rPr lang="pl-PL" b="1" dirty="0" smtClean="0"/>
            </a:br>
            <a:r>
              <a:rPr lang="pl-PL" b="1" dirty="0" smtClean="0"/>
              <a:t>- zagrożenia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779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99592" y="3140968"/>
            <a:ext cx="7408333" cy="34172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 smtClean="0"/>
              <a:t>,,Odpływ’’ młodych, obiecujących zawodowo </a:t>
            </a:r>
            <a:r>
              <a:rPr lang="pl-PL" sz="2200" b="1" dirty="0" smtClean="0"/>
              <a:t>nauczycieli;</a:t>
            </a:r>
            <a:endParaRPr lang="pl-PL" sz="2200" b="1" dirty="0" smtClean="0"/>
          </a:p>
          <a:p>
            <a:pPr>
              <a:lnSpc>
                <a:spcPct val="150000"/>
              </a:lnSpc>
            </a:pPr>
            <a:r>
              <a:rPr lang="pl-PL" sz="2200" b="1" dirty="0" smtClean="0"/>
              <a:t>Krótki czas na zapoznanie się nauczycieli z </a:t>
            </a:r>
            <a:r>
              <a:rPr lang="pl-PL" sz="2200" b="1" dirty="0" smtClean="0"/>
              <a:t>nową podstawą programową;</a:t>
            </a:r>
            <a:endParaRPr lang="pl-PL" sz="2200" b="1" dirty="0" smtClean="0"/>
          </a:p>
          <a:p>
            <a:pPr>
              <a:lnSpc>
                <a:spcPct val="150000"/>
              </a:lnSpc>
            </a:pPr>
            <a:r>
              <a:rPr lang="pl-PL" sz="2200" b="1" dirty="0" smtClean="0"/>
              <a:t>Niepewność, brak poczucia </a:t>
            </a:r>
            <a:r>
              <a:rPr lang="pl-PL" sz="2200" b="1" dirty="0" smtClean="0"/>
              <a:t>stabilności. </a:t>
            </a:r>
            <a:endParaRPr lang="pl-PL" sz="2200" b="1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r>
              <a:rPr lang="pl-PL" dirty="0" smtClean="0"/>
              <a:t>Nauczyciel w dobie zmiany</a:t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9358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72067" y="2852936"/>
            <a:ext cx="7408333" cy="32732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b="1" dirty="0" smtClean="0"/>
              <a:t>Tworzenie klas </a:t>
            </a:r>
            <a:r>
              <a:rPr lang="pl-PL" b="1" dirty="0" smtClean="0"/>
              <a:t>dwujęzycznych;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Rozwój szkół w </a:t>
            </a:r>
            <a:r>
              <a:rPr lang="pl-PL" b="1" dirty="0" smtClean="0"/>
              <a:t>miastach;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Reorganizacja sieci szkół w powiązaniu z </a:t>
            </a:r>
            <a:r>
              <a:rPr lang="pl-PL" b="1" dirty="0" smtClean="0"/>
              <a:t>demografią;</a:t>
            </a: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b="1" dirty="0" smtClean="0"/>
              <a:t>Ruch kadrowy wśród </a:t>
            </a:r>
            <a:r>
              <a:rPr lang="pl-PL" b="1" dirty="0" smtClean="0"/>
              <a:t>nauczycieli.</a:t>
            </a:r>
            <a:endParaRPr lang="pl-PL" b="1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r>
              <a:rPr lang="pl-PL" dirty="0" smtClean="0"/>
              <a:t>Szanse, wyzwania</a:t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4123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72067" y="2708919"/>
            <a:ext cx="7408333" cy="341724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pl-PL" sz="2200" b="1" dirty="0" smtClean="0"/>
              <a:t>Kończy się wprowadzanie zmian ,,na papierze’’.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pl-PL" sz="2200" b="1" dirty="0" smtClean="0"/>
              <a:t>Kolejne kroki pokażą, czy decyzje podjęte dotąd przez samorządy i dyrektorów szkół sprawdzą się w praktyce.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pl-PL" sz="2200" b="1" dirty="0" smtClean="0"/>
              <a:t>Następne trudne kroki czekają nas w roku przyszłym, a najtrudniejsze – kadrowo, za dwa lata.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r>
              <a:rPr lang="pl-PL" dirty="0" smtClean="0"/>
              <a:t>Podsumowanie</a:t>
            </a:r>
            <a:br>
              <a:rPr lang="pl-PL" dirty="0" smtClean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3830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ształt fali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ształt fali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5F7FD74-930A-4C63-B691-E633E07776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1173</TotalTime>
  <Words>254</Words>
  <Application>Microsoft Office PowerPoint</Application>
  <PresentationFormat>Pokaz na ekranie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Kształt fali</vt:lpstr>
      <vt:lpstr>  Gdańsk, 10 maja 2017 r.</vt:lpstr>
      <vt:lpstr>Szkoła  na etapie projektowania sieci szkół</vt:lpstr>
      <vt:lpstr>Przekształcanie, włączanie, wygaszanie szkół </vt:lpstr>
      <vt:lpstr>Przekształcanie, włączanie, wygaszanie szkół </vt:lpstr>
      <vt:lpstr>Organizacja pracy szkoły - zagrożenia </vt:lpstr>
      <vt:lpstr>Nauczyciel w dobie zmiany </vt:lpstr>
      <vt:lpstr>Szanse, wyzwania </vt:lpstr>
      <vt:lpstr>Podsumowanie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Szkoła Podstawowa nr 1 im. św. Kazimierza w Kartuzach</dc:title>
  <dc:creator>MSI</dc:creator>
  <cp:lastModifiedBy>DELL</cp:lastModifiedBy>
  <cp:revision>78</cp:revision>
  <cp:lastPrinted>2017-03-13T09:12:12Z</cp:lastPrinted>
  <dcterms:created xsi:type="dcterms:W3CDTF">2012-07-31T16:20:10Z</dcterms:created>
  <dcterms:modified xsi:type="dcterms:W3CDTF">2017-05-09T18:39:12Z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TC300057489990</vt:lpwstr>
  </property>
</Properties>
</file>